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2" r:id="rId3"/>
    <p:sldId id="266" r:id="rId4"/>
    <p:sldId id="273" r:id="rId5"/>
    <p:sldId id="274" r:id="rId6"/>
    <p:sldId id="275" r:id="rId7"/>
    <p:sldId id="276" r:id="rId8"/>
    <p:sldId id="269" r:id="rId9"/>
    <p:sldId id="270" r:id="rId10"/>
    <p:sldId id="271" r:id="rId11"/>
    <p:sldId id="272" r:id="rId12"/>
    <p:sldId id="277" r:id="rId13"/>
    <p:sldId id="263" r:id="rId14"/>
    <p:sldId id="264" r:id="rId15"/>
    <p:sldId id="265" r:id="rId16"/>
    <p:sldId id="268" r:id="rId17"/>
    <p:sldId id="278" r:id="rId1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B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0837" autoAdjust="0"/>
  </p:normalViewPr>
  <p:slideViewPr>
    <p:cSldViewPr>
      <p:cViewPr varScale="1">
        <p:scale>
          <a:sx n="69" d="100"/>
          <a:sy n="69" d="100"/>
        </p:scale>
        <p:origin x="-16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5BC5A7-CAD0-4029-BBAD-5D190D9A4340}" type="datetimeFigureOut">
              <a:rPr lang="it-IT"/>
              <a:pPr>
                <a:defRPr/>
              </a:pPr>
              <a:t>07/10/2021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D912CA-2AB6-4A0B-B6AD-222A2D8C82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E28A0D-EB2D-4B95-9A3B-2B8034921BCC}" type="datetimeFigureOut">
              <a:rPr lang="it-IT"/>
              <a:pPr>
                <a:defRPr/>
              </a:pPr>
              <a:t>07/10/2021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044465-1DE0-4F25-885F-99AD0FE2AF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44465-1DE0-4F25-885F-99AD0FE2AF06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F0D5F6-CAEF-4555-B50C-1DEC09EF972B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004E-2DC6-4370-970F-0E8F37BA542E}" type="datetime1">
              <a:rPr lang="it-IT" smtClean="0"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3860-346A-48D1-977D-DEE5CE5A35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4900-2BE4-477B-8921-ADAB60173D4A}" type="datetime1">
              <a:rPr lang="it-IT" smtClean="0"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9844-85AE-431B-830E-B6DBADBF42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8DA9-B8E4-4871-8C37-8159E875B63F}" type="datetime1">
              <a:rPr lang="it-IT" smtClean="0"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1D6E-7DD8-4C46-875C-FD4999D101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D0D5-D4F0-43FA-B62E-9B236AD23B4A}" type="datetime1">
              <a:rPr lang="it-IT" smtClean="0"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B800-EBBD-479B-A520-F03A8595F9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B6E0-B7B3-471C-95E3-E865710F8FB7}" type="datetime1">
              <a:rPr lang="it-IT" smtClean="0"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B06E-D197-4EFF-BC53-AA579C5852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7FDA-835B-45BE-848C-C90C797CEBE2}" type="datetime1">
              <a:rPr lang="it-IT" smtClean="0"/>
              <a:t>07/10/2021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56AD-75C7-4E27-B6F9-30F340907B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F5D4-4A2D-42E5-9284-1816CD3C76E9}" type="datetime1">
              <a:rPr lang="it-IT" smtClean="0"/>
              <a:t>07/10/2021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0AA4-D32A-4119-9DFE-DF3CC1061B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23D1-FA45-44ED-AD93-BD1064CC1129}" type="datetime1">
              <a:rPr lang="it-IT" smtClean="0"/>
              <a:t>07/10/2021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36E9-7162-40E3-B97A-F981891072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BE07-07FD-4361-8F20-AE1071928D7A}" type="datetime1">
              <a:rPr lang="it-IT" smtClean="0"/>
              <a:t>07/10/2021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EA5B1-0587-4ABC-B939-BA04927C8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FCB8-EB6B-4E9D-9282-E404EF2AACB3}" type="datetime1">
              <a:rPr lang="it-IT" smtClean="0"/>
              <a:t>07/10/2021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1EB5-C425-4C84-9810-9F0917A87B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D6ED-D8DA-465D-9BD6-6E45C4177B52}" type="datetime1">
              <a:rPr lang="it-IT" smtClean="0"/>
              <a:t>07/10/2021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9DC0-BB50-436A-94FE-063F958BEB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BFC5C-E66F-4EEA-B572-17BD7E736140}" type="datetime1">
              <a:rPr lang="it-IT" smtClean="0"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88B7A2-32DD-4DA5-9611-ECCC41C121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ttangolo 3"/>
          <p:cNvSpPr>
            <a:spLocks noChangeArrowheads="1"/>
          </p:cNvSpPr>
          <p:nvPr/>
        </p:nvSpPr>
        <p:spPr bwMode="auto">
          <a:xfrm>
            <a:off x="857250" y="1714500"/>
            <a:ext cx="7500938" cy="8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Piano di Zona 2021/2023</a:t>
            </a:r>
            <a:endParaRPr lang="it-IT" sz="2800" dirty="0">
              <a:solidFill>
                <a:schemeClr val="accent1">
                  <a:lumMod val="50000"/>
                </a:schemeClr>
              </a:solidFill>
              <a:ea typeface="Batang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La programmazione sociale territoriale per il prossimo triennio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571625" y="357188"/>
          <a:ext cx="6096000" cy="1071570"/>
        </p:xfrm>
        <a:graphic>
          <a:graphicData uri="http://schemas.openxmlformats.org/drawingml/2006/table">
            <a:tbl>
              <a:tblPr/>
              <a:tblGrid>
                <a:gridCol w="852485"/>
                <a:gridCol w="5243515"/>
              </a:tblGrid>
              <a:tr h="107157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6101" marR="66101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AMBITO DISTRETTUALE N. 3 - BRESCIA EST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Azienda Speciale Consortile per i Servizi alla Persona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Azzano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Mella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Borgosatollo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Botticino,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Capriano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Del Colle,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Castenedolo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Flero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Mazzano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Montirone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Nuvolento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Nuvolera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Poncarale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Rezzato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San Zeno Naviglio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8" name="Immagine 1" descr="37-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500063"/>
            <a:ext cx="800100" cy="781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059" name="Picture 6" descr="Risultati immagini per programmazi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714625"/>
            <a:ext cx="3810000" cy="2857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429124" y="5500702"/>
            <a:ext cx="40719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Rezzato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,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07 – 18 Ottobre 2021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Batang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88640"/>
            <a:ext cx="828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PRIORITA’ E QUESTIONI: TAVOLO MINORI E FAMIGLIE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Batang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927209" cy="466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88640"/>
            <a:ext cx="828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PRIORITA’ E QUESTIONI: TAVOLO DISAGIO ADULTO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Batang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687879" cy="461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6" descr="Immagi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714625"/>
            <a:ext cx="292893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857250" y="714375"/>
            <a:ext cx="700087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DGR  XI/4563 del 19/04/2021 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“Linee di indirizzo per la programmazione sociale territoriale per il triennio 2021 – 2023”</a:t>
            </a:r>
          </a:p>
        </p:txBody>
      </p:sp>
      <p:pic>
        <p:nvPicPr>
          <p:cNvPr id="5124" name="Immagine 7" descr="puntina-da-disegno-33548233.jpg"/>
          <p:cNvPicPr>
            <a:picLocks noChangeAspect="1"/>
          </p:cNvPicPr>
          <p:nvPr/>
        </p:nvPicPr>
        <p:blipFill>
          <a:blip r:embed="rId3"/>
          <a:srcRect l="9576" r="13805" b="9090"/>
          <a:stretch>
            <a:fillRect/>
          </a:stretch>
        </p:blipFill>
        <p:spPr bwMode="auto">
          <a:xfrm rot="1465482">
            <a:off x="4224424" y="3608212"/>
            <a:ext cx="714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642910" y="4214813"/>
            <a:ext cx="392909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dirty="0" smtClean="0">
                <a:solidFill>
                  <a:srgbClr val="FF0000"/>
                </a:solidFill>
                <a:latin typeface="+mn-lt"/>
              </a:rPr>
              <a:t>10 Aree </a:t>
            </a:r>
            <a:r>
              <a:rPr lang="it-IT" sz="3200" dirty="0">
                <a:solidFill>
                  <a:srgbClr val="FF0000"/>
                </a:solidFill>
                <a:latin typeface="+mn-lt"/>
              </a:rPr>
              <a:t>di policy </a:t>
            </a:r>
            <a:endParaRPr lang="it-IT" sz="3200" dirty="0" smtClean="0">
              <a:solidFill>
                <a:srgbClr val="FF0000"/>
              </a:solidFill>
              <a:latin typeface="+mn-lt"/>
            </a:endParaRPr>
          </a:p>
          <a:p>
            <a:pPr algn="ctr">
              <a:defRPr/>
            </a:pPr>
            <a:r>
              <a:rPr lang="it-IT" sz="3200" dirty="0" smtClean="0">
                <a:solidFill>
                  <a:srgbClr val="FF0000"/>
                </a:solidFill>
                <a:latin typeface="+mn-lt"/>
              </a:rPr>
              <a:t>e definizione livelli </a:t>
            </a:r>
          </a:p>
          <a:p>
            <a:pPr algn="ctr">
              <a:defRPr/>
            </a:pPr>
            <a:r>
              <a:rPr lang="it-IT" sz="3200" dirty="0" smtClean="0">
                <a:solidFill>
                  <a:srgbClr val="FF0000"/>
                </a:solidFill>
                <a:latin typeface="+mn-lt"/>
              </a:rPr>
              <a:t>di </a:t>
            </a:r>
            <a:r>
              <a:rPr lang="it-IT" sz="3200" dirty="0" err="1" smtClean="0">
                <a:solidFill>
                  <a:srgbClr val="FF0000"/>
                </a:solidFill>
                <a:latin typeface="+mn-lt"/>
              </a:rPr>
              <a:t>coprogrammazione</a:t>
            </a:r>
            <a:endParaRPr lang="it-IT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14282" y="214290"/>
          <a:ext cx="8358248" cy="6060923"/>
        </p:xfrm>
        <a:graphic>
          <a:graphicData uri="http://schemas.openxmlformats.org/drawingml/2006/table">
            <a:tbl>
              <a:tblPr/>
              <a:tblGrid>
                <a:gridCol w="2803259"/>
                <a:gridCol w="608059"/>
                <a:gridCol w="494693"/>
                <a:gridCol w="494693"/>
                <a:gridCol w="494693"/>
                <a:gridCol w="494693"/>
                <a:gridCol w="494693"/>
                <a:gridCol w="494693"/>
                <a:gridCol w="494693"/>
                <a:gridCol w="494693"/>
                <a:gridCol w="494693"/>
                <a:gridCol w="494693"/>
              </a:tblGrid>
              <a:tr h="11910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AREE 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POLICY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Contrasto alla povertà e all'emarginazione sociale</a:t>
                      </a:r>
                    </a:p>
                  </a:txBody>
                  <a:tcPr marL="4510" marR="4510" marT="45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B. Politiche abitative</a:t>
                      </a:r>
                    </a:p>
                  </a:txBody>
                  <a:tcPr marL="4510" marR="4510" marT="45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C. Promozione inclusione attiva</a:t>
                      </a:r>
                    </a:p>
                  </a:txBody>
                  <a:tcPr marL="4510" marR="4510" marT="45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D. Domiciliarità</a:t>
                      </a:r>
                    </a:p>
                  </a:txBody>
                  <a:tcPr marL="4510" marR="4510" marT="45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E. Anziani</a:t>
                      </a:r>
                    </a:p>
                  </a:txBody>
                  <a:tcPr marL="4510" marR="4510" marT="45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 Digitalizzazione dei servizi</a:t>
                      </a:r>
                    </a:p>
                  </a:txBody>
                  <a:tcPr marL="4510" marR="4510" marT="45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G. Politiche giovanili e per i minori</a:t>
                      </a:r>
                    </a:p>
                  </a:txBody>
                  <a:tcPr marL="4510" marR="4510" marT="45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 Interventi connessi alle politiche per il lavoro</a:t>
                      </a:r>
                    </a:p>
                  </a:txBody>
                  <a:tcPr marL="4510" marR="4510" marT="45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Interventi per la famiglia</a:t>
                      </a:r>
                    </a:p>
                  </a:txBody>
                  <a:tcPr marL="4510" marR="4510" marT="45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J. Interventi a favore di persone con disabilità</a:t>
                      </a:r>
                    </a:p>
                  </a:txBody>
                  <a:tcPr marL="4510" marR="4510" marT="45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OBIETTIVI PORTATI A PREMIALITA'</a:t>
                      </a:r>
                    </a:p>
                  </a:txBody>
                  <a:tcPr marL="4510" marR="4510" marT="451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918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OBIETTIVI DELLA PROGRAMMAZIONE 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240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Sovraterritoriale per l'integrazione socio-sanitaria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193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Valutazione multidimensionale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193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 Formare operatori Asst e Ambiti con percorsi comuni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b. Costruire linee operative comuni e definire il ruolo del case manager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ambiti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c. Mappare le  risorse di personale e strumentali dedicate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193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Salute mentale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 Definire linee guida e progettualità di ampio respiro per la presa in carico integrata e domiciliare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605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b. Operatività di un tavolo sull'inclusione scolastica per la definizione di criteri omogenei in tema assistenza all'autonomia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ambiti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c. Mappare le  risorse di personale e strumentali dedicate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193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Tutela Minori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 Costruire una cornice istituzionale che definisca linee di indirizzo e prassi condivise in tema di tutela minori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605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b. Coprogettare percorsi finalizzati alla verifica e valutazione degli interventi posti in essere a supporto della genitorialità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7607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c. Individuare modalità che favoriscano il coinvolgimento con l'Autorità Giudiziaria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10" marR="4510" marT="45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57160" y="285724"/>
          <a:ext cx="8358243" cy="6286547"/>
        </p:xfrm>
        <a:graphic>
          <a:graphicData uri="http://schemas.openxmlformats.org/drawingml/2006/table">
            <a:tbl>
              <a:tblPr/>
              <a:tblGrid>
                <a:gridCol w="2284590"/>
                <a:gridCol w="724383"/>
                <a:gridCol w="534927"/>
                <a:gridCol w="534927"/>
                <a:gridCol w="534927"/>
                <a:gridCol w="534927"/>
                <a:gridCol w="534927"/>
                <a:gridCol w="534927"/>
                <a:gridCol w="534927"/>
                <a:gridCol w="534927"/>
                <a:gridCol w="534927"/>
                <a:gridCol w="534927"/>
              </a:tblGrid>
              <a:tr h="11782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AREE DI POLICY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 Contrasto alla povertà e all'emarginazione sociale</a:t>
                      </a:r>
                    </a:p>
                  </a:txBody>
                  <a:tcPr marL="5581" marR="5581" marT="55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B. Politiche abitative</a:t>
                      </a:r>
                    </a:p>
                  </a:txBody>
                  <a:tcPr marL="5581" marR="5581" marT="55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C. Promozione inclusione attiva</a:t>
                      </a:r>
                    </a:p>
                  </a:txBody>
                  <a:tcPr marL="5581" marR="5581" marT="55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D. Domiciliarità</a:t>
                      </a:r>
                    </a:p>
                  </a:txBody>
                  <a:tcPr marL="5581" marR="5581" marT="55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E. Anziani</a:t>
                      </a:r>
                    </a:p>
                  </a:txBody>
                  <a:tcPr marL="5581" marR="5581" marT="55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 Digitalizzazione dei servizi</a:t>
                      </a:r>
                    </a:p>
                  </a:txBody>
                  <a:tcPr marL="5581" marR="5581" marT="55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G. Politiche giovanili e per i minori</a:t>
                      </a:r>
                    </a:p>
                  </a:txBody>
                  <a:tcPr marL="5581" marR="5581" marT="55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 Interventi connessi alle politiche per il lavoro</a:t>
                      </a:r>
                    </a:p>
                  </a:txBody>
                  <a:tcPr marL="5581" marR="5581" marT="55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Interventi per la famiglia</a:t>
                      </a:r>
                    </a:p>
                  </a:txBody>
                  <a:tcPr marL="5581" marR="5581" marT="55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J. Interventi a favore di persone con disabilità</a:t>
                      </a:r>
                    </a:p>
                  </a:txBody>
                  <a:tcPr marL="5581" marR="5581" marT="55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OBIETTIVI PORTATI A PREMIALITA'</a:t>
                      </a:r>
                    </a:p>
                  </a:txBody>
                  <a:tcPr marL="5581" marR="5581" marT="558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2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Sovraterritoriale sociale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564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Casa 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09756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Consolidare la nuova prospettiva di lavoro relativamente alle politiche abitative (piani triennali-annuali, avvisi d'ambito, collaborazione tra soggetti diversi…)</a:t>
                      </a:r>
                    </a:p>
                  </a:txBody>
                  <a:tcPr marL="5581" marR="5581" marT="55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48983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Far fronte all’allargamento della platea di soggetti a rischio per sostenere il mantenimento dell’abitazione in locazione</a:t>
                      </a:r>
                    </a:p>
                  </a:txBody>
                  <a:tcPr marL="5581" marR="5581" marT="55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26928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Promuovere spazi di co-progettazione delle politiche abitative tra pubblico e privato</a:t>
                      </a:r>
                    </a:p>
                  </a:txBody>
                  <a:tcPr marL="5581" marR="5581" marT="55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564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Povertà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5642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xxxx</a:t>
                      </a:r>
                    </a:p>
                  </a:txBody>
                  <a:tcPr marL="5581" marR="5581" marT="55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5642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xxxx</a:t>
                      </a:r>
                    </a:p>
                  </a:txBody>
                  <a:tcPr marL="5581" marR="5581" marT="55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564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Politiche sociali per il lavoro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12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 Costruire un raccordo provinciale tra i soggetti coinvolti nelle PAL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2692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b. Progettare percorsi di qualificazione/riqualificazione connessa a i bisogni del contesto produttivo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489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c. Implementare e promuovere lo scambio di buone prassi in tema di appalti pubblici e inserimento di soggetti svantaggiati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564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 Rapporto con il Terzo Settore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5642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xxxx</a:t>
                      </a:r>
                    </a:p>
                  </a:txBody>
                  <a:tcPr marL="5581" marR="5581" marT="55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5642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xxxx</a:t>
                      </a:r>
                    </a:p>
                  </a:txBody>
                  <a:tcPr marL="5581" marR="5581" marT="55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81" marR="5581" marT="5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85720" y="214290"/>
          <a:ext cx="8501120" cy="6469964"/>
        </p:xfrm>
        <a:graphic>
          <a:graphicData uri="http://schemas.openxmlformats.org/drawingml/2006/table">
            <a:tbl>
              <a:tblPr/>
              <a:tblGrid>
                <a:gridCol w="2521521"/>
                <a:gridCol w="576348"/>
                <a:gridCol w="506612"/>
                <a:gridCol w="544071"/>
                <a:gridCol w="544071"/>
                <a:gridCol w="544071"/>
                <a:gridCol w="544071"/>
                <a:gridCol w="544071"/>
                <a:gridCol w="544071"/>
                <a:gridCol w="544071"/>
                <a:gridCol w="544071"/>
                <a:gridCol w="544071"/>
              </a:tblGrid>
              <a:tr h="9745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AREE 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POLICY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 Contrasto alla povertà e all'emarginazione sociale</a:t>
                      </a:r>
                    </a:p>
                  </a:txBody>
                  <a:tcPr marL="4602" marR="4602" marT="46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B. Politiche abitative</a:t>
                      </a:r>
                    </a:p>
                  </a:txBody>
                  <a:tcPr marL="4602" marR="4602" marT="46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C. Promozione inclusione attiva</a:t>
                      </a:r>
                    </a:p>
                  </a:txBody>
                  <a:tcPr marL="4602" marR="4602" marT="46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D. Domiciliarità</a:t>
                      </a:r>
                    </a:p>
                  </a:txBody>
                  <a:tcPr marL="4602" marR="4602" marT="46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E. Anziani</a:t>
                      </a:r>
                    </a:p>
                  </a:txBody>
                  <a:tcPr marL="4602" marR="4602" marT="46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F. Digitalizzazione dei servizi</a:t>
                      </a:r>
                    </a:p>
                  </a:txBody>
                  <a:tcPr marL="4602" marR="4602" marT="46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G. Politiche giovanili e per i minori</a:t>
                      </a:r>
                    </a:p>
                  </a:txBody>
                  <a:tcPr marL="4602" marR="4602" marT="46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 Interventi connessi alle politiche per il lavoro</a:t>
                      </a:r>
                    </a:p>
                  </a:txBody>
                  <a:tcPr marL="4602" marR="4602" marT="46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Interventi per la famiglia</a:t>
                      </a:r>
                    </a:p>
                  </a:txBody>
                  <a:tcPr marL="4602" marR="4602" marT="46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J. Interventi a favore di persone con disabilità</a:t>
                      </a:r>
                    </a:p>
                  </a:txBody>
                  <a:tcPr marL="4602" marR="4602" marT="46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OBIETTIVI PORTATI A PREMIALITA'</a:t>
                      </a:r>
                    </a:p>
                  </a:txBody>
                  <a:tcPr marL="4602" marR="4602" marT="46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737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Ambito territoriale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923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Differenziazione e maggiore flessibilità degli interventi presso il domicilio - riduzione dell'isolamento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923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Supporto ai care-givers familiari, con particolare riferimento alle persone affette da demenza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602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Costruzione di percorsi di sostegno continuativi e legati ai progetti di vita delle persone con disabilità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212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Sviluppo di nuove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filiere di risposta territoriale per i bisogni delle persone con disabilità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547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Costruzione</a:t>
                      </a:r>
                      <a:r>
                        <a:rPr lang="it-IT" sz="10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di un sistema territoriale, 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uno sguardo maggiormente orientato ai contesti e alla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comunità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212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Accompagnamento di adolescenti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giovani in condizioni di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maggiore fragilità verso l’età adulta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212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Promozione e ripristino delle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reti territoriali utili ad una maggiore inclusione sociale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602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Promozione  di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percorsi di formazione adulta tesi ad un maggiore senso di "cittadinanza attiva"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212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Rafforzamento</a:t>
                      </a:r>
                      <a:r>
                        <a:rPr lang="it-IT" sz="10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dell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presa in carico integrata delle persone con fragilità (in </a:t>
                      </a:r>
                      <a:r>
                        <a:rPr lang="it-IT" sz="10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paricolare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0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RdC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212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Costruzione</a:t>
                      </a:r>
                      <a:r>
                        <a:rPr lang="it-IT" sz="10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di un servizio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lavoro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integrato per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il territorio Brescia ed hinterland est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212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Digitalizzazione delle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modalità di accesso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dei cittadini</a:t>
                      </a:r>
                      <a:r>
                        <a:rPr lang="it-IT" sz="10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interventi e misure di sostegno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2" marR="4602" marT="46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8596" y="357166"/>
            <a:ext cx="72866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CONFRONTO IN GRUPPI TEMATICI</a:t>
            </a:r>
            <a:endParaRPr lang="it-IT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Quali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azioni / interventi possono rendere concreti e raggiungibili gli obiettivi individuati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Gruppo 1: </a:t>
            </a:r>
            <a:r>
              <a:rPr lang="it-IT" sz="1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ob.vi</a:t>
            </a:r>
            <a:r>
              <a:rPr lang="it-IT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ambito n. 5 e 6</a:t>
            </a:r>
          </a:p>
          <a:p>
            <a:endParaRPr lang="it-IT" sz="16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Gruppo 2: </a:t>
            </a:r>
            <a:r>
              <a:rPr lang="it-IT" sz="1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ob.vi</a:t>
            </a:r>
            <a:r>
              <a:rPr lang="it-IT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ambito n. 7, 8 e 9</a:t>
            </a:r>
          </a:p>
          <a:p>
            <a:endParaRPr lang="it-IT" sz="16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Gruppo 3: </a:t>
            </a:r>
            <a:r>
              <a:rPr lang="it-IT" sz="1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ob.vi</a:t>
            </a:r>
            <a:r>
              <a:rPr lang="it-IT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ambito n. </a:t>
            </a:r>
            <a:r>
              <a:rPr lang="it-IT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e 2</a:t>
            </a:r>
          </a:p>
          <a:p>
            <a:endParaRPr lang="it-IT" sz="16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Gruppo 4: </a:t>
            </a:r>
            <a:r>
              <a:rPr lang="it-IT" sz="16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ob.vi</a:t>
            </a:r>
            <a:r>
              <a:rPr lang="it-IT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 ambito n. </a:t>
            </a:r>
            <a:r>
              <a:rPr lang="it-IT" sz="1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e 4</a:t>
            </a:r>
            <a:endParaRPr lang="it-IT" sz="16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 quali reti di collaborazione?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Picture 22" descr="C:\Users\piardi.s\AppData\Local\Microsoft\Windows\INetCache\IE\ITA0ZC03\tempo-liber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286256"/>
            <a:ext cx="14017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000372"/>
            <a:ext cx="11064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Disegno di Casa con Camino a colori per bambini -  disegnidacolorareonline.com"/>
          <p:cNvPicPr>
            <a:picLocks noChangeAspect="1" noChangeArrowheads="1"/>
          </p:cNvPicPr>
          <p:nvPr/>
        </p:nvPicPr>
        <p:blipFill>
          <a:blip r:embed="rId4" cstate="print"/>
          <a:srcRect l="12744" t="11139" r="12255" b="15933"/>
          <a:stretch>
            <a:fillRect/>
          </a:stretch>
        </p:blipFill>
        <p:spPr bwMode="auto">
          <a:xfrm>
            <a:off x="7715272" y="357166"/>
            <a:ext cx="1116689" cy="1071570"/>
          </a:xfrm>
          <a:prstGeom prst="rect">
            <a:avLst/>
          </a:prstGeom>
          <a:noFill/>
        </p:spPr>
      </p:pic>
      <p:pic>
        <p:nvPicPr>
          <p:cNvPr id="35844" name="Picture 4" descr="Vettoriale - Illustrazione Vettoriale Di Bus Della Città Rossa A Mano - Non  Un Vero E Proprio Modello Di. Image 34174575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7144" y="1714488"/>
            <a:ext cx="1452541" cy="871525"/>
          </a:xfrm>
          <a:prstGeom prst="rect">
            <a:avLst/>
          </a:prstGeom>
          <a:noFill/>
        </p:spPr>
      </p:pic>
      <p:pic>
        <p:nvPicPr>
          <p:cNvPr id="35846" name="Picture 6" descr="Disegno di Operaio a colori per bambini - disegnidacolorareonline.c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5286388"/>
            <a:ext cx="1428784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zie - Edilartigi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4911">
            <a:off x="463508" y="1892244"/>
            <a:ext cx="4143384" cy="4143384"/>
          </a:xfrm>
          <a:prstGeom prst="rect">
            <a:avLst/>
          </a:prstGeom>
          <a:noFill/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571625" y="357188"/>
          <a:ext cx="6096000" cy="1071570"/>
        </p:xfrm>
        <a:graphic>
          <a:graphicData uri="http://schemas.openxmlformats.org/drawingml/2006/table">
            <a:tbl>
              <a:tblPr/>
              <a:tblGrid>
                <a:gridCol w="852485"/>
                <a:gridCol w="5243515"/>
              </a:tblGrid>
              <a:tr h="107157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6101" marR="66101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AMBITO DISTRETTUALE N. 3 - BRESCIA EST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Azienda Speciale Consortile per i Servizi alla Persona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Azzano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Mella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Borgosatollo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Botticino,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Capriano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 Del Colle,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Castenedolo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Flero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Mazzano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Montirone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Nuvolento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Nuvolera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Poncarale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800" dirty="0" err="1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Rezzato</a:t>
                      </a:r>
                      <a:r>
                        <a:rPr lang="it-IT" sz="800" dirty="0">
                          <a:solidFill>
                            <a:srgbClr val="1F497D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, San Zeno Naviglio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01" marR="66101" marT="0" marB="0">
                    <a:lnL>
                      <a:noFill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magine 1" descr="37-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500063"/>
            <a:ext cx="800100" cy="781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Segnaposto piè di pagina 7"/>
          <p:cNvSpPr txBox="1">
            <a:spLocks/>
          </p:cNvSpPr>
          <p:nvPr/>
        </p:nvSpPr>
        <p:spPr>
          <a:xfrm>
            <a:off x="4714876" y="2214554"/>
            <a:ext cx="3857652" cy="250033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Riferimenti  Azienda Speciale Consortile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Linetti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Angelo -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direzione@pdzbsest.it Stefania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Piardi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stefania.piardi@pdzbsest.it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357158" y="5572140"/>
            <a:ext cx="8643998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80" y="71414"/>
            <a:ext cx="8572500" cy="1500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lavoro di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concertazione…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 </a:t>
            </a:r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priorità e confronto </a:t>
            </a:r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territoriale, aree </a:t>
            </a:r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 policy definite da </a:t>
            </a:r>
            <a:r>
              <a:rPr lang="it-IT" sz="21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Dgr</a:t>
            </a:r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Regionale, livelli di </a:t>
            </a:r>
            <a:r>
              <a:rPr lang="it-IT" sz="21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coprogrammazione</a:t>
            </a:r>
            <a:endParaRPr lang="it-IT" sz="21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it-IT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AutoShape 4" descr="Risultati immagini per tazza caf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6" name="AutoShape 8" descr="Risultati immagini per tazza caffe"/>
          <p:cNvSpPr>
            <a:spLocks noChangeAspect="1" noChangeArrowheads="1"/>
          </p:cNvSpPr>
          <p:nvPr/>
        </p:nvSpPr>
        <p:spPr bwMode="auto">
          <a:xfrm>
            <a:off x="142844" y="1643050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8596" y="1571612"/>
            <a:ext cx="2857520" cy="107721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Valutazione e condivisione esiti 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</a:t>
            </a: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triennio 2018/2020</a:t>
            </a:r>
          </a:p>
          <a:p>
            <a:pPr algn="ctr">
              <a:defRPr/>
            </a:pPr>
            <a:r>
              <a:rPr lang="it-IT" sz="16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it-IT" sz="16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rimo semestre c.a.</a:t>
            </a:r>
            <a:endParaRPr lang="it-IT" sz="1600" i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57488" y="2571744"/>
            <a:ext cx="328614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onfronto allargato, </a:t>
            </a:r>
          </a:p>
          <a:p>
            <a:pPr algn="ctr">
              <a:defRPr/>
            </a:pP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gruppi di lavoro misti</a:t>
            </a:r>
          </a:p>
          <a:p>
            <a:pPr algn="ctr">
              <a:defRPr/>
            </a:pPr>
            <a:r>
              <a:rPr lang="it-IT" sz="1600" i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giugno-luglio-settembre</a:t>
            </a:r>
            <a:r>
              <a:rPr lang="it-IT" sz="16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2021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1406" y="3857628"/>
            <a:ext cx="2928958" cy="69249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Livello provinciale per l’integrazione socio sanitaria</a:t>
            </a:r>
          </a:p>
          <a:p>
            <a:pPr algn="ctr"/>
            <a:r>
              <a:rPr lang="it-IT" sz="13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Definizione priorità e piste di lavoro</a:t>
            </a:r>
            <a:endParaRPr lang="it-IT" sz="1300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071802" y="3786190"/>
            <a:ext cx="2928958" cy="89255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Livello provinciale per </a:t>
            </a:r>
          </a:p>
          <a:p>
            <a:pPr algn="ctr"/>
            <a:r>
              <a:rPr lang="it-IT" sz="13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it-IT" sz="13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 obiettivi sociali </a:t>
            </a:r>
            <a:r>
              <a:rPr lang="it-IT" sz="13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sovradistrettuali</a:t>
            </a:r>
            <a:endParaRPr lang="it-IT" sz="1300" b="1" dirty="0" smtClean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13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Definizione priorità e piste di lavoro</a:t>
            </a:r>
            <a:endParaRPr lang="it-IT" sz="1300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072198" y="3857628"/>
            <a:ext cx="2928958" cy="69249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Livello provinciale per </a:t>
            </a:r>
          </a:p>
          <a:p>
            <a:pPr algn="ctr"/>
            <a:r>
              <a:rPr lang="it-IT" sz="13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it-IT" sz="13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 obiettivi sociali</a:t>
            </a:r>
          </a:p>
          <a:p>
            <a:pPr algn="ctr"/>
            <a:r>
              <a:rPr lang="it-IT" sz="13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Definizione priorità e piste di lavoro</a:t>
            </a:r>
            <a:endParaRPr lang="it-IT" sz="1300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Freccia circolare in giù 19"/>
          <p:cNvSpPr/>
          <p:nvPr/>
        </p:nvSpPr>
        <p:spPr>
          <a:xfrm rot="13012794" flipH="1">
            <a:off x="1817178" y="2908795"/>
            <a:ext cx="1034965" cy="449262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0" y="3714752"/>
            <a:ext cx="9144000" cy="107157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214546" y="5000636"/>
            <a:ext cx="4714908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Obiettivi del prossimo triennio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Freccia circolare in giù 14"/>
          <p:cNvSpPr/>
          <p:nvPr/>
        </p:nvSpPr>
        <p:spPr>
          <a:xfrm rot="14104133" flipH="1">
            <a:off x="1322656" y="4845559"/>
            <a:ext cx="855902" cy="361716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214414" y="5786454"/>
            <a:ext cx="6429420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Confronto allargato </a:t>
            </a:r>
            <a:r>
              <a:rPr lang="it-IT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(ottobre – novembre) </a:t>
            </a:r>
            <a:endParaRPr lang="it-IT" sz="1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Documento </a:t>
            </a:r>
            <a:r>
              <a:rPr lang="it-IT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(novembre)</a:t>
            </a:r>
          </a:p>
          <a:p>
            <a:pPr algn="ctr"/>
            <a:r>
              <a:rPr lang="it-IT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Approvazione /Sottoscrizione accordi di programma </a:t>
            </a:r>
            <a:r>
              <a:rPr lang="it-IT" sz="1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(dicembre)</a:t>
            </a:r>
            <a:endParaRPr lang="it-IT" sz="1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Freccia circolare in giù 23"/>
          <p:cNvSpPr/>
          <p:nvPr/>
        </p:nvSpPr>
        <p:spPr>
          <a:xfrm rot="13967065" flipH="1" flipV="1">
            <a:off x="7111315" y="5273623"/>
            <a:ext cx="855902" cy="343225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4357686" y="3429000"/>
            <a:ext cx="214314" cy="28575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285720" y="5500702"/>
            <a:ext cx="857256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57158" y="428604"/>
            <a:ext cx="85011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PROGRAMMAZIONE LOCALE 2021/2023</a:t>
            </a:r>
          </a:p>
          <a:p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Piano di Zona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Piano triennale SAP 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Piano Povertà risorse 2020</a:t>
            </a:r>
          </a:p>
          <a:p>
            <a:pPr>
              <a:buFontTx/>
              <a:buChar char="-"/>
            </a:pPr>
            <a:endParaRPr lang="it-IT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Esiti della programmazione zonale 2018/2020</a:t>
            </a:r>
          </a:p>
          <a:p>
            <a:endParaRPr lang="it-IT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265113">
              <a:buFont typeface="Wingdings" pitchFamily="2" charset="2"/>
              <a:buChar char="q"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Dati di contesto e quadro della conoscenza dati demografici e socio economici,</a:t>
            </a:r>
          </a:p>
          <a:p>
            <a:pPr marL="265113" indent="-265113"/>
            <a:r>
              <a:rPr lang="it-IT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risorse impiegate nel settore sociale</a:t>
            </a:r>
          </a:p>
          <a:p>
            <a:pPr marL="265113" indent="-265113"/>
            <a:endParaRPr lang="it-IT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265113">
              <a:buFont typeface="Wingdings" pitchFamily="2" charset="2"/>
              <a:buChar char="q"/>
            </a:pPr>
            <a:r>
              <a:rPr lang="it-IT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Analisi dei bisogni e illustrazione motivazioni alla base della scelta </a:t>
            </a:r>
            <a:r>
              <a:rPr lang="it-IT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265113" indent="-265113"/>
            <a:r>
              <a:rPr lang="it-IT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riguardo </a:t>
            </a:r>
            <a:r>
              <a:rPr lang="it-IT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 </a:t>
            </a:r>
            <a:r>
              <a:rPr lang="it-IT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aree </a:t>
            </a:r>
            <a:r>
              <a:rPr lang="it-IT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individuate per la programmazione</a:t>
            </a:r>
          </a:p>
          <a:p>
            <a:pPr marL="265113" indent="-265113"/>
            <a:endParaRPr lang="it-IT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OBIETTIVI e relativo piano delle azioni – individuazione obiettivi 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premiali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u="sng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Definizione di un sistema per la valutazione delle politiche e delle azioni</a:t>
            </a:r>
          </a:p>
          <a:p>
            <a:endParaRPr lang="it-IT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Progetti e percorsi di integrazione sociosanitaria con ATS e ASST</a:t>
            </a:r>
          </a:p>
          <a:p>
            <a:pPr>
              <a:buFontTx/>
              <a:buChar char="-"/>
            </a:pPr>
            <a:endParaRPr lang="it-IT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54032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Esiti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della programmazione 2018/2020 - AREA ANZIANI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85750" y="857250"/>
          <a:ext cx="8501063" cy="5786439"/>
        </p:xfrm>
        <a:graphic>
          <a:graphicData uri="http://schemas.openxmlformats.org/drawingml/2006/table">
            <a:tbl>
              <a:tblPr/>
              <a:tblGrid>
                <a:gridCol w="1279525"/>
                <a:gridCol w="2030413"/>
                <a:gridCol w="1504950"/>
                <a:gridCol w="903287"/>
                <a:gridCol w="2782888"/>
              </a:tblGrid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Obiettivo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specifico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Interventi/azioni di sistema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Indicatori di esito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Range di valutazione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Sintesi degli esiti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Offrire servizi di assistenza uniformi nel territorio dell’ambito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Mantenimento della gestione associata del servizio SAD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7933C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Confronto sulle prassi e costruzione di procedure e strumenti uniformi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Proroga dell’appalto in essere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Procedure comuni standardizzate 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Obiettivo dichiarabile raggiunto e ne sono indicatori l’attivazione del tavolo tecnico e la proroga dell’appalto SAD per altri due anni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Anche il periodo pandemico è stato affrontato con i medesimi protocolli e procedure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Supportare i caregiver di persone affette da demenza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Implementazione del Progetto previsto congiuntamente alla gestione SAD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Accesso agli sportelli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n. caregiver supportati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Almeno 2 sportelli attivi nel territorio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Almeno 20 caregiver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Le attività avviate sul territorio di Flero (scuola di assistenza familiare e sportello) non hanno raggiunto i risultati attesi a causa della scarsa partecipazione, per una maggiore difficoltà nel coinvolgere la cittadinanza. Bene Castenedolo e la scuola di assistenza familiare realizzata a Mazzano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Incentivare e supportare la permanenza a domicilio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Sperimentazione di nuove forme di assistenza (personale non necessariamente qualificato per mansioni semplici), anche in collaborazione con le realtà associative e del volontariato del territorio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Differenziati interventi assistenziali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Realizzati strumenti comuni per la definizione del bisogno 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Almeno 1 sperimentazione per Comune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Obiettivo non perseguito, le urgenze in tempo di pandemia non hanno permesso un lavoro sulle reti territoriali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Ampliare l’offerta di soluzioni di accoglienza residenziale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Progettazione e realizzazione di strutture residenziali leggere meno onerose 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Avvio nuove strutture di residenzialità leggera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Almeno 1 nel territorio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 far fronte alla carenza di servizi residenziali comunitari, si era focalizzata la necessità di ipotizzarne la realizzazione nella zona sud dell’Ambito per rispondere ad una maggiore carenza di servizi. A Flero sono partiti i lavori per una CRA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Combattere l’isolamento delle persone anziane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Avvio di nuovi interventi diurni nei Comuni della zona sud del territorio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Apertura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Centro Diurno e/o  Centro Sociale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Almeno 1 nuovo spazio nel territorio Sud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Anche per questo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ob.vo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il focus territoriale era la zona sud; nascerà un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CDI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contestualmente alla Comunità di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Flero</a:t>
                      </a: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Ancora non definita la potenziale partenza di servizio diurno su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Poncarale</a:t>
                      </a: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28572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Esiti della programmazione 2018/2020 - AREA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DISABILITA’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14282" y="714356"/>
          <a:ext cx="8715434" cy="5874206"/>
        </p:xfrm>
        <a:graphic>
          <a:graphicData uri="http://schemas.openxmlformats.org/drawingml/2006/table">
            <a:tbl>
              <a:tblPr/>
              <a:tblGrid>
                <a:gridCol w="1350892"/>
                <a:gridCol w="2578197"/>
                <a:gridCol w="1285884"/>
                <a:gridCol w="571504"/>
                <a:gridCol w="2928957"/>
              </a:tblGrid>
              <a:tr h="428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Obiettivo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specifico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Interventi/azioni di sistema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Indicatori di esito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Range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valutaz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Sintetica valutazione sugli esiti, dal confronto tecnico interno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1193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Favorire la continuità del supporto nei diversi passaggi della vita, in particolare dall’età giovanile a quella adulta</a:t>
                      </a: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Condivisione di prassi e procedure per la presa in carico integrata tra gli operatori dei servizi dell’area e della scuola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Ricognizione delle realtà territoriali che possono favorire la piena integrazione nel proprio contesto di vita</a:t>
                      </a: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Partecipazione dei diversi soggetti coinvolti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Sottoscrizione accordi di collaborazione</a:t>
                      </a: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La diffusione nel triennio di misure di sostegno individuale (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DdN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, Red Aut) ha spinto ad una maggiore conoscenza tra pubblico ed enti gestori e creato l’occasione per risposte differenti.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Occasioni brevi di collaborazione attraverso le serate su servizi e d interventi e per la sperimentazione estiva rivolta agli adolescenti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Favorire l’acquisizione / mantenimento delle abilità, in particolare quelle lavorative, per i disabili non occupati</a:t>
                      </a: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ahoma" pitchFamily="34" charset="0"/>
                        </a:rPr>
                        <a:t>Costruzione di un laboratorio protetto, con filiere produttive semplici, che veda la collaborazione di aziende e cooperative di inserimento lavorativo</a:t>
                      </a: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ahoma" pitchFamily="34" charset="0"/>
                        </a:rPr>
                        <a:t>Utilizzo delle misure specifiche utili alla realizzazione di percorsi individualizzati differenziati (reddito autonomia, in particolare)</a:t>
                      </a: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Strumenti utilizzati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</a:t>
                      </a: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Diversi tentativi progettuali, anche con richieste di cofinanziamento non andati in porto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Sperimentazioni nella forma dei tavoli occupazionali,  gli incontro </a:t>
                      </a:r>
                      <a:r>
                        <a:rPr kumimoji="0" lang="it-IT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work caffè,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il progetto In-attività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Buona capacità di utilizzare le misure individuali per completare/integrare i percorsi di supporto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Uniformare i percorsi assistenziali nei contesti scolastici</a:t>
                      </a: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ahoma" pitchFamily="34" charset="0"/>
                        </a:rPr>
                        <a:t>Consolidamento della gestione associata dell’intervento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ahoma" pitchFamily="34" charset="0"/>
                        </a:rPr>
                        <a:t>AdP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ahoma" pitchFamily="34" charset="0"/>
                        </a:rPr>
                        <a:t>, anche con l’attivazione degli interventi sperimentali previsti dall’appalto</a:t>
                      </a: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Avviate sperimentazioni</a:t>
                      </a: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</a:t>
                      </a: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Il passaggio, dal sistema di accreditamento dei singoli Comuni, alla gestione associata d’Ambito per la gestione dell’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AdP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è stata una preziosa occasione per  rivedere il “modo” di sostenere l’inclusione scolastica e definire procedure Comuni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Supportare le persone disabili nella direzione di una vita quanto più possibile  autonoma</a:t>
                      </a: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ahoma" pitchFamily="34" charset="0"/>
                        </a:rPr>
                        <a:t>Messa a sistema della rete degli interventi (strutturali e gestionali) avviati mediante la misura Dopo di Noi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ahoma" pitchFamily="34" charset="0"/>
                        </a:rPr>
                        <a:t>Avvio del sostegno ai progetti di vita indipendente, come previsto dalle linee programmatiche ministeriali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[sistema di interventi sperimentali per accompagnare “fuori” dalle risposte dei servizi tradizionali]</a:t>
                      </a:r>
                      <a:endParaRPr kumimoji="0" lang="it-IT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PEI sottoscritti da tutti i soggetti coinvolti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Definizione del ruolo </a:t>
                      </a:r>
                      <a:r>
                        <a:rPr kumimoji="0" lang="it-IT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di case manager,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protocolli di collaborazione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Avvio strutture per l’accoglienza in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housing</a:t>
                      </a: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Implementata sperimentazione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ProVi</a:t>
                      </a: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Almeno 1 nuova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strutt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L’implementazione del </a:t>
                      </a:r>
                      <a:r>
                        <a:rPr kumimoji="0" lang="it-IT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DdN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risulta ancora una “questione nuova” che necessita di una maggiore sensibilizzazione/adesione delle famiglie. Ok i supporti all’autonomia, nulle le sperimentazioni residenziali.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Avviati nel territorio due spazi appartamento ma esperienze periodiche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[avviata e conclusa la procedura di accreditamento per l’implementazione degli IPAD]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28572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Esiti della programmazione 2018/2020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– AREA MINORI E FAMIGLIA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57188" y="785813"/>
          <a:ext cx="8501123" cy="5715041"/>
        </p:xfrm>
        <a:graphic>
          <a:graphicData uri="http://schemas.openxmlformats.org/drawingml/2006/table">
            <a:tbl>
              <a:tblPr/>
              <a:tblGrid>
                <a:gridCol w="1354161"/>
                <a:gridCol w="2407398"/>
                <a:gridCol w="1504623"/>
                <a:gridCol w="3234941"/>
              </a:tblGrid>
              <a:tr h="3935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Obiettivo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specifico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Interventi/azioni di sistema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Indicatori di esito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Sintesi Esiti</a:t>
                      </a:r>
                    </a:p>
                  </a:txBody>
                  <a:tcPr marL="43543" marR="4354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469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Favorire lo sviluppo e il recupero delle competenze genitoriali, sostenere la crescita dei minori nella propria famiglia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Consolidamento della gestione associata del </a:t>
                      </a:r>
                      <a:r>
                        <a:rPr kumimoji="0" lang="it-IT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servizio educativo domiciliare.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Formazione degli operatori del territorio in tema di culture altre</a:t>
                      </a: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: i progetti migratori, l’inserimento nel nuovo contesto di vita, gli stili educativi.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Rinnovo affidamento con contratto triennale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Partecipazione operatori di diversi servizi del territorio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La gestione associata nella forma più ampia e non solo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Adm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, va verso la conclusione di un secondo triennio esitando prassi comuni condivise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Percorso formativo realizzato nel corso del 2019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Garantire una presa in carico integrata dei nuclei familiari 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ahoma" pitchFamily="34" charset="0"/>
                        </a:rPr>
                        <a:t>Consolidare gli interventi attuati mediante l’attivazione di équipe multidisciplinari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n. incontri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n. progetti realizzati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6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Supportare la continuità educativa scuola / famiglia / territorio 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ahoma" pitchFamily="34" charset="0"/>
                        </a:rPr>
                        <a:t>Implementazione di progetti innovativi di integrazione tra interventi domiciliari ed interventi educativi / aggregativi del territorio e della scuola con particolare attenzione alla fascia adolescenziale problematica 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Realizzati accordi nei territori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Realizzati progetti per adolescenti problematici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Il servizio per gli adolescenti era ipotizzato con partenza Marzo 2020, ma la pandemia ne ha bloccato l’avvio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 spazio è arredato e pronto per accogliere l’eventuale riprogrammazione dell’intervento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Rinforzare il ricorso all’affido familiare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ahoma" pitchFamily="34" charset="0"/>
                        </a:rPr>
                        <a:t>Sperimentazione  di progetti differenziati  di affido  (affido leggero, famiglie di supporto a famiglie in difficoltà…)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933C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ahoma" pitchFamily="34" charset="0"/>
                        </a:rPr>
                        <a:t>Consolidamento delle buone pratiche avviate nello scorso triennio, anche a il livello provinciale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Realizzati affidi sperimentali ed innovativi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Realizzata banca dati provinciale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Tavolo coordinamento</a:t>
                      </a: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28572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Esiti della programmazione 2018/2020 - AREA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DISAGIO ADULTO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85750" y="603307"/>
          <a:ext cx="8643998" cy="6111841"/>
        </p:xfrm>
        <a:graphic>
          <a:graphicData uri="http://schemas.openxmlformats.org/drawingml/2006/table">
            <a:tbl>
              <a:tblPr/>
              <a:tblGrid>
                <a:gridCol w="1500198"/>
                <a:gridCol w="1813335"/>
                <a:gridCol w="1224567"/>
                <a:gridCol w="2319948"/>
                <a:gridCol w="1785950"/>
              </a:tblGrid>
              <a:tr h="268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Verdana"/>
                          <a:ea typeface="Times New Roman"/>
                          <a:cs typeface="Arial"/>
                        </a:rPr>
                        <a:t>Obiettivo</a:t>
                      </a:r>
                      <a:r>
                        <a:rPr lang="en-US" sz="1000" dirty="0" smtClean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  <a:ea typeface="Times New Roman"/>
                          <a:cs typeface="Arial"/>
                        </a:rPr>
                        <a:t>specifico</a:t>
                      </a:r>
                      <a:endParaRPr lang="it-IT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4867" marR="34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Verdana"/>
                          <a:ea typeface="Times New Roman"/>
                          <a:cs typeface="Arial"/>
                        </a:rPr>
                        <a:t>Interventi</a:t>
                      </a:r>
                      <a:r>
                        <a:rPr lang="en-US" sz="1000" dirty="0">
                          <a:latin typeface="Verdana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000" dirty="0" err="1">
                          <a:latin typeface="Verdana"/>
                          <a:ea typeface="Times New Roman"/>
                          <a:cs typeface="Arial"/>
                        </a:rPr>
                        <a:t>azioni</a:t>
                      </a:r>
                      <a:r>
                        <a:rPr lang="en-US" sz="1000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dirty="0" err="1">
                          <a:latin typeface="Verdana"/>
                          <a:ea typeface="Times New Roman"/>
                          <a:cs typeface="Arial"/>
                        </a:rPr>
                        <a:t>di</a:t>
                      </a:r>
                      <a:r>
                        <a:rPr lang="en-US" sz="1000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dirty="0" err="1">
                          <a:latin typeface="Verdana"/>
                          <a:ea typeface="Times New Roman"/>
                          <a:cs typeface="Arial"/>
                        </a:rPr>
                        <a:t>sistema</a:t>
                      </a:r>
                      <a:endParaRPr lang="it-IT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4867" marR="34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Verdana"/>
                          <a:ea typeface="Times New Roman"/>
                          <a:cs typeface="Arial"/>
                        </a:rPr>
                        <a:t>Indicatori</a:t>
                      </a:r>
                      <a:r>
                        <a:rPr lang="en-US" sz="1000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dirty="0" err="1">
                          <a:latin typeface="Verdana"/>
                          <a:ea typeface="Times New Roman"/>
                          <a:cs typeface="Arial"/>
                        </a:rPr>
                        <a:t>di</a:t>
                      </a:r>
                      <a:r>
                        <a:rPr lang="en-US" sz="1000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dirty="0" err="1">
                          <a:latin typeface="Verdana"/>
                          <a:ea typeface="Times New Roman"/>
                          <a:cs typeface="Arial"/>
                        </a:rPr>
                        <a:t>esito</a:t>
                      </a:r>
                      <a:endParaRPr lang="it-IT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4867" marR="34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Verdana"/>
                          <a:ea typeface="Times New Roman"/>
                          <a:cs typeface="Arial"/>
                        </a:rPr>
                        <a:t>Valutazione</a:t>
                      </a:r>
                      <a:r>
                        <a:rPr lang="en-US" sz="1000" dirty="0" smtClean="0">
                          <a:latin typeface="Verdana"/>
                          <a:ea typeface="Times New Roman"/>
                          <a:cs typeface="Arial"/>
                        </a:rPr>
                        <a:t> a </a:t>
                      </a:r>
                      <a:r>
                        <a:rPr lang="en-US" sz="1000" dirty="0" err="1" smtClean="0">
                          <a:latin typeface="Verdana"/>
                          <a:ea typeface="Times New Roman"/>
                          <a:cs typeface="Arial"/>
                        </a:rPr>
                        <a:t>Giugno</a:t>
                      </a:r>
                      <a:r>
                        <a:rPr lang="en-US" sz="1000" dirty="0" smtClean="0">
                          <a:latin typeface="Verdana"/>
                          <a:ea typeface="Times New Roman"/>
                          <a:cs typeface="Arial"/>
                        </a:rPr>
                        <a:t> 2019</a:t>
                      </a:r>
                      <a:endParaRPr lang="it-IT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4867" marR="34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Verdana"/>
                          <a:ea typeface="Times New Roman"/>
                          <a:cs typeface="Times New Roman"/>
                        </a:rPr>
                        <a:t>Valutazione a fine 2020</a:t>
                      </a:r>
                      <a:endParaRPr lang="it-IT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34867" marR="34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288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b="1" noProof="0" dirty="0" smtClean="0">
                          <a:latin typeface="Verdana" pitchFamily="34" charset="0"/>
                          <a:ea typeface="Verdana" pitchFamily="34" charset="0"/>
                          <a:cs typeface="Tahoma"/>
                        </a:rPr>
                        <a:t>CASA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noProof="0" dirty="0" smtClean="0">
                          <a:latin typeface="Verdana" pitchFamily="34" charset="0"/>
                          <a:ea typeface="Verdana" pitchFamily="34" charset="0"/>
                          <a:cs typeface="Tahoma"/>
                        </a:rPr>
                        <a:t>Mettere </a:t>
                      </a:r>
                      <a:r>
                        <a:rPr lang="it-IT" sz="800" noProof="0" dirty="0">
                          <a:latin typeface="Verdana" pitchFamily="34" charset="0"/>
                          <a:ea typeface="Verdana" pitchFamily="34" charset="0"/>
                          <a:cs typeface="Tahoma"/>
                        </a:rPr>
                        <a:t>a sistema le prassi comuni per la gestione del tema casa, compreso il reperimento di collocazioni temporanee</a:t>
                      </a:r>
                      <a:endParaRPr lang="it-IT" sz="800" noProof="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Implementazione del nuovo Servizio Abitazione Pubblica (SAP), con un coordinamento unico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Condivisione prassi e individuazione buone pratiche, con particolare riguardo all'abitare temporaneo</a:t>
                      </a:r>
                      <a:endParaRPr lang="it-IT" sz="800" noProof="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Regolamento unico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Nuove procedure bandi assegnazione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Protocolli inserimenti temporanei</a:t>
                      </a:r>
                      <a:endParaRPr lang="it-IT" sz="800" noProof="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Il tema dell’abitare, in profonda trasformazione, ci ha portato a prevedere un unico capofila, regolamento e gestione associata dei bandi di assegnazione.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Difficile e meno esplorato, in forma, collegiale il tema dell’abitare temporaneo. Si valuta di avviare un tavolo tematico dall’autunno 2019 per verificare e confrontarci sulle procedure attuate nei diversi comuni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B05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E’ stato realizzato il Regolamento unico.</a:t>
                      </a:r>
                      <a:endParaRPr lang="it-IT" sz="1200" dirty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B05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E’stato realizzato e gestito il primo bando unitario di assegnazione degli Alloggi</a:t>
                      </a:r>
                      <a:endParaRPr lang="it-IT" sz="1200" dirty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Non è stato affrontato il tema degli inserimenti temporanei (nel frattempo l’emergenza sanitaria </a:t>
                      </a:r>
                      <a:r>
                        <a:rPr lang="it-IT" sz="80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 ha </a:t>
                      </a:r>
                      <a:r>
                        <a:rPr lang="it-IT" sz="8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sancito il blocco degli sfratti).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b="1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LAVORO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Favorire l'inserimento lavorativo delle persone in situazione di forte fragilità</a:t>
                      </a:r>
                      <a:endParaRPr lang="it-IT" sz="800" noProof="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Iniziative di affiancamento di gruppo per la ricerca attiva del lavoro – </a:t>
                      </a:r>
                      <a:r>
                        <a:rPr lang="it-IT" sz="800" i="1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spazio work cafè</a:t>
                      </a:r>
                      <a:endParaRPr lang="it-IT" sz="800" noProof="0" smtClean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Realizzazione di un laboratorio protetto nel territorio</a:t>
                      </a:r>
                      <a:endParaRPr lang="it-IT" sz="800" noProof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Avviati incontri </a:t>
                      </a:r>
                      <a:r>
                        <a:rPr lang="it-IT" sz="800" i="1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work cafè</a:t>
                      </a:r>
                      <a:endParaRPr lang="it-IT" sz="800" noProof="0" smtClean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Realizzati interventi individualizzati in contesto produttivo protetto </a:t>
                      </a:r>
                      <a:endParaRPr lang="it-IT" sz="800" noProof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Già realizzati due gruppi di work </a:t>
                      </a:r>
                      <a:r>
                        <a:rPr lang="it-IT" sz="800" dirty="0" err="1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cafè</a:t>
                      </a:r>
                      <a:r>
                        <a:rPr lang="it-IT" sz="800" dirty="0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 per un confronto allargato in tema di lavoro e carico sociale individuale. 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Come già detto in area disabilità, resta da perseguire l’obiettivo di un  laboratorio produttivo </a:t>
                      </a:r>
                      <a:r>
                        <a:rPr lang="it-IT" sz="800" dirty="0" smtClean="0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protetto od esperienze finalizzate alla sperimentazione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chemeClr val="accent6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Svolti gli incontri work </a:t>
                      </a:r>
                      <a:r>
                        <a:rPr lang="it-IT" sz="800" dirty="0" err="1">
                          <a:solidFill>
                            <a:schemeClr val="accent6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cafè</a:t>
                      </a:r>
                      <a:r>
                        <a:rPr lang="it-IT" sz="800" dirty="0">
                          <a:solidFill>
                            <a:schemeClr val="accent6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, con …  partecipanti. Buon riscontro e utilità nel percorso individuale. Le funzioni di accompagnamento sono state riprodotte con il progetto In-Attività.</a:t>
                      </a:r>
                      <a:endParaRPr lang="it-IT" sz="1200" dirty="0">
                        <a:solidFill>
                          <a:schemeClr val="accent6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chemeClr val="accent6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Attivato un laboratorio occupazionale (Coop. A Mano A Mano, </a:t>
                      </a:r>
                      <a:r>
                        <a:rPr lang="it-IT" sz="800" dirty="0" err="1">
                          <a:solidFill>
                            <a:schemeClr val="accent6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Montirone</a:t>
                      </a:r>
                      <a:r>
                        <a:rPr lang="it-IT" sz="800" dirty="0">
                          <a:solidFill>
                            <a:schemeClr val="accent6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)</a:t>
                      </a:r>
                      <a:endParaRPr lang="it-IT" sz="1200" dirty="0">
                        <a:solidFill>
                          <a:schemeClr val="accent6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b="1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INCLUSIONE SOCIALE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Favorire la presa in carico integrata e globale delle situazioni multiproblematiche (con particolare attenzione alle situazioni intercettate con il REI)</a:t>
                      </a:r>
                      <a:endParaRPr lang="it-IT" sz="800" noProof="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Costruzione di tavoli interdisciplinari di confronto fra servizi di base e specialistici e scuola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Condivisione dell'iter per una presa in carico integrata</a:t>
                      </a:r>
                      <a:endParaRPr lang="it-IT" sz="800" noProof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Partecipazione dei soggetti coinvolti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Accordi presa in carico CPI /AdL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Strumento valutazione bisogno (nuclei REI)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Format progetto integrato</a:t>
                      </a:r>
                      <a:endParaRPr lang="it-IT" sz="800" noProof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Ok percorsi di confronto per gruppi tematici: lo strumento di analisi dei casi REI, i flussi </a:t>
                      </a:r>
                      <a:r>
                        <a:rPr lang="it-IT" sz="800" dirty="0" err="1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procedurali…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Faticosa, dove non assente, la collaborazione con i Centri per l’Impiego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Avviata la riflessione sulla gestione associata dei percorsi di pubblica utili, collegati al l’</a:t>
                      </a:r>
                      <a:r>
                        <a:rPr lang="it-IT" sz="800" dirty="0" err="1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RdC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800" dirty="0" smtClean="0">
                        <a:solidFill>
                          <a:schemeClr val="accent6"/>
                        </a:solidFill>
                        <a:latin typeface="Verdana" pitchFamily="34" charset="0"/>
                        <a:ea typeface="Verdana" pitchFamily="34" charset="0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solidFill>
                            <a:schemeClr val="accent6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Tavoli </a:t>
                      </a:r>
                      <a:r>
                        <a:rPr lang="it-IT" sz="800" dirty="0">
                          <a:solidFill>
                            <a:schemeClr val="accent6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interdisciplinari con poca continuità. </a:t>
                      </a:r>
                      <a:endParaRPr lang="it-IT" sz="1200" dirty="0">
                        <a:solidFill>
                          <a:schemeClr val="accent6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chemeClr val="accent6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Equipe con CPI avviate, ma da costruire nelle procedure. </a:t>
                      </a:r>
                      <a:r>
                        <a:rPr lang="it-IT" sz="8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Rimane la fatica del rapporto con CPI.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b="1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INCLUSIONE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Favorire l'assunzione di comportamenti consapevoli e responsabili per una civile e comune convivenza</a:t>
                      </a:r>
                      <a:endParaRPr lang="it-IT" sz="800" noProof="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800" noProof="0" smtClean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Promozione di percorsi formativi comuni per una maggiore padronanza di prassi condivise, con il coinvolgimento della scuola e dei centri di alfabetizzazione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Costruzione di brevi "vademecum" di educazione civica, anche mediante il coinvolgimento di gruppi multietnici</a:t>
                      </a:r>
                      <a:endParaRPr lang="it-IT" sz="800" noProof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800" noProof="0" smtClean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N. dei partecipanti, con la presenza dei diversi servizi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Presenza di documenti editati in più lingue</a:t>
                      </a:r>
                      <a:endParaRPr lang="it-IT" sz="800" noProof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Tutto da programmare…</a:t>
                      </a:r>
                      <a:endParaRPr lang="it-IT" sz="120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Attività </a:t>
                      </a:r>
                      <a:r>
                        <a:rPr lang="it-IT" sz="8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non svolta a causa dell’emergenza sanitaria.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b="1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DIPENDENZE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noProof="0" dirty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Contrastare gli esiti del gioco azzardo patologico</a:t>
                      </a:r>
                      <a:endParaRPr lang="it-IT" sz="800" noProof="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Promozione di iniziative di sensibilizzazione e formazione, in paricolare per gli studenti degli Istituti comprensivi dell’Ambito</a:t>
                      </a:r>
                      <a:endParaRPr lang="it-IT" sz="800" noProof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Calendarizzazione eventi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noProof="0" smtClean="0"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Percorsi co-costruiti con gli Istituti comprensivi del territorio</a:t>
                      </a:r>
                      <a:endParaRPr lang="it-IT" sz="800" noProof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4867" marR="34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4F81BD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Con le risorse accantonate nel FNPS 2018 si potranno strutturare alcuni percorsi di formazione nelle scuole secondarie di I grado per l’anno scolastico 2019/2020</a:t>
                      </a:r>
                      <a:endParaRPr lang="it-IT" sz="12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00B050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Organizzati e svolti gli interventi nelle scuole</a:t>
                      </a:r>
                      <a:r>
                        <a:rPr lang="it-IT" sz="800" dirty="0" smtClean="0">
                          <a:solidFill>
                            <a:srgbClr val="00B050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solidFill>
                            <a:srgbClr val="00B050"/>
                          </a:solidFill>
                          <a:latin typeface="Verdana" pitchFamily="34" charset="0"/>
                          <a:ea typeface="Verdana" pitchFamily="34" charset="0"/>
                          <a:cs typeface="Arial"/>
                        </a:rPr>
                        <a:t>Attività passata ad una regia provinciale</a:t>
                      </a:r>
                      <a:endParaRPr lang="it-IT" sz="1200" dirty="0">
                        <a:solidFill>
                          <a:srgbClr val="00B05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8291396" cy="43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88640"/>
            <a:ext cx="828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PRIORITA’ E QUESTIONI: TAVOLO ANZIANI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Batang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88640"/>
            <a:ext cx="828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Batang"/>
                <a:cs typeface="Tahoma" pitchFamily="34" charset="0"/>
              </a:rPr>
              <a:t>PRIORITA’ E QUESTIONI: TAVOLO DISABILITA’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Batang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23" y="980728"/>
            <a:ext cx="8762877" cy="474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2866</Words>
  <Application>Microsoft Office PowerPoint</Application>
  <PresentationFormat>Presentazione su schermo (4:3)</PresentationFormat>
  <Paragraphs>820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Esiti della programmazione 2018/2020 - AREA ANZIANI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piardi.s</dc:creator>
  <cp:lastModifiedBy>piardi.s</cp:lastModifiedBy>
  <cp:revision>115</cp:revision>
  <dcterms:created xsi:type="dcterms:W3CDTF">2018-02-26T13:50:27Z</dcterms:created>
  <dcterms:modified xsi:type="dcterms:W3CDTF">2021-10-07T10:45:25Z</dcterms:modified>
</cp:coreProperties>
</file>