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029" y="-10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52EAA-20B4-466E-92B4-E88AC31624F3}" type="datetimeFigureOut">
              <a:rPr lang="it-IT" smtClean="0"/>
              <a:pPr/>
              <a:t>24/03/2026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D71FB-2EF6-4ACC-918E-3AC56ED9DFB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496944" cy="1470025"/>
          </a:xfrm>
        </p:spPr>
        <p:txBody>
          <a:bodyPr>
            <a:normAutofit fontScale="90000"/>
          </a:bodyPr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dirty="0"/>
              <a:t> </a:t>
            </a:r>
            <a:r>
              <a:rPr lang="it-IT" sz="4000" b="1" dirty="0"/>
              <a:t>IPAD - I</a:t>
            </a:r>
            <a:r>
              <a:rPr lang="it-IT" sz="4000" dirty="0"/>
              <a:t>nterventi</a:t>
            </a:r>
            <a:r>
              <a:rPr lang="it-IT" sz="4000" b="1" dirty="0"/>
              <a:t> </a:t>
            </a:r>
            <a:r>
              <a:rPr lang="it-IT" sz="4000" dirty="0"/>
              <a:t>di</a:t>
            </a:r>
            <a:r>
              <a:rPr lang="it-IT" sz="4000" b="1" dirty="0"/>
              <a:t> P</a:t>
            </a:r>
            <a:r>
              <a:rPr lang="it-IT" sz="4000" dirty="0"/>
              <a:t>romozione dell’</a:t>
            </a:r>
            <a:r>
              <a:rPr lang="it-IT" sz="4000" b="1" dirty="0"/>
              <a:t>A</a:t>
            </a:r>
            <a:r>
              <a:rPr lang="it-IT" sz="4000" dirty="0"/>
              <a:t>utonomia</a:t>
            </a:r>
            <a:r>
              <a:rPr lang="it-IT" sz="4000" b="1" dirty="0"/>
              <a:t> </a:t>
            </a:r>
            <a:r>
              <a:rPr lang="it-IT" sz="4000" dirty="0"/>
              <a:t>di persone </a:t>
            </a:r>
            <a:r>
              <a:rPr lang="it-IT" sz="4000" dirty="0" smtClean="0"/>
              <a:t>con </a:t>
            </a:r>
            <a:r>
              <a:rPr lang="it-IT" sz="4000" b="1" dirty="0" smtClean="0"/>
              <a:t>D</a:t>
            </a:r>
            <a:r>
              <a:rPr lang="it-IT" sz="4000" dirty="0" smtClean="0"/>
              <a:t>isabilità</a:t>
            </a:r>
            <a:r>
              <a:rPr lang="it-IT" sz="4000" b="1" dirty="0" smtClean="0"/>
              <a:t> 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75656" y="2492896"/>
            <a:ext cx="6400800" cy="1368152"/>
          </a:xfrm>
        </p:spPr>
        <p:txBody>
          <a:bodyPr/>
          <a:lstStyle/>
          <a:p>
            <a:r>
              <a:rPr lang="it-IT" dirty="0" smtClean="0"/>
              <a:t>Interventi personalizzati ed erogati in termini di </a:t>
            </a:r>
            <a:r>
              <a:rPr lang="it-IT" dirty="0" smtClean="0">
                <a:solidFill>
                  <a:srgbClr val="FF0000"/>
                </a:solidFill>
              </a:rPr>
              <a:t>accreditamento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 </a:t>
            </a:r>
            <a:r>
              <a:rPr lang="it-IT" sz="3200" b="1" dirty="0">
                <a:solidFill>
                  <a:srgbClr val="FF0000"/>
                </a:solidFill>
              </a:rPr>
              <a:t>TIPOLOGIA</a:t>
            </a:r>
            <a:r>
              <a:rPr lang="it-IT" sz="3200" b="1" dirty="0"/>
              <a:t> </a:t>
            </a:r>
            <a:r>
              <a:rPr lang="it-IT" sz="3200" b="1" dirty="0" err="1"/>
              <a:t>D’INTERVENTO</a:t>
            </a:r>
            <a:r>
              <a:rPr lang="it-IT" sz="3200" b="1" dirty="0"/>
              <a:t> 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2520280"/>
          </a:xfrm>
        </p:spPr>
        <p:txBody>
          <a:bodyPr/>
          <a:lstStyle/>
          <a:p>
            <a:r>
              <a:rPr lang="it-IT" sz="1400" dirty="0" smtClean="0"/>
              <a:t>L’intervento </a:t>
            </a:r>
            <a:r>
              <a:rPr lang="it-IT" sz="1400" dirty="0"/>
              <a:t>di promozione dell’autonomia delle persone </a:t>
            </a:r>
            <a:r>
              <a:rPr lang="it-IT" sz="1400" dirty="0" smtClean="0"/>
              <a:t>con disabilità, </a:t>
            </a:r>
            <a:r>
              <a:rPr lang="it-IT" sz="1400" dirty="0"/>
              <a:t>è </a:t>
            </a:r>
            <a:r>
              <a:rPr lang="it-IT" sz="1400" dirty="0">
                <a:solidFill>
                  <a:srgbClr val="FF0000"/>
                </a:solidFill>
              </a:rPr>
              <a:t>prioritariamente </a:t>
            </a:r>
            <a:r>
              <a:rPr lang="it-IT" sz="1400" dirty="0"/>
              <a:t>pensato come </a:t>
            </a:r>
            <a:r>
              <a:rPr lang="it-IT" sz="1400" b="1" dirty="0">
                <a:solidFill>
                  <a:schemeClr val="accent6">
                    <a:lumMod val="75000"/>
                  </a:schemeClr>
                </a:solidFill>
              </a:rPr>
              <a:t>strumento di transizione dalla scuola alla rete dei tradizionali servizi socio assistenziali </a:t>
            </a:r>
            <a:endParaRPr lang="it-IT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it-IT" sz="1400" b="1" i="1" dirty="0"/>
              <a:t>	</a:t>
            </a:r>
            <a:r>
              <a:rPr lang="it-IT" sz="1400" b="1" i="1" dirty="0" smtClean="0"/>
              <a:t>ed </a:t>
            </a:r>
            <a:r>
              <a:rPr lang="it-IT" sz="1400" b="1" i="1" dirty="0"/>
              <a:t>opportunità di emancipazione dal contesto familiare </a:t>
            </a:r>
            <a:endParaRPr lang="it-IT" sz="1400" b="1" i="1" dirty="0" smtClean="0"/>
          </a:p>
          <a:p>
            <a:endParaRPr lang="it-IT" sz="1400" dirty="0"/>
          </a:p>
          <a:p>
            <a:r>
              <a:rPr lang="it-IT" sz="1400" dirty="0"/>
              <a:t> è un </a:t>
            </a:r>
            <a:r>
              <a:rPr lang="it-IT" sz="1400" b="1" u="sng" dirty="0">
                <a:solidFill>
                  <a:srgbClr val="FF0000"/>
                </a:solidFill>
              </a:rPr>
              <a:t>percorso individualizzato </a:t>
            </a:r>
            <a:r>
              <a:rPr lang="it-IT" sz="1400" dirty="0"/>
              <a:t>finalizzato all’osservazione, l’avvicinamento e l’accompagnamento all’inserimento presso le unità d’offerta socio-assistenziali disponibili e adeguate ai bisogni espressi dalla persona </a:t>
            </a:r>
            <a:r>
              <a:rPr lang="it-IT" sz="1400" dirty="0" smtClean="0"/>
              <a:t>con disabilità</a:t>
            </a:r>
          </a:p>
          <a:p>
            <a:endParaRPr lang="it-IT" sz="1400" dirty="0"/>
          </a:p>
          <a:p>
            <a:r>
              <a:rPr lang="it-IT" sz="1400" dirty="0"/>
              <a:t> Le persone che potranno usufruire di tale intervento </a:t>
            </a:r>
            <a:r>
              <a:rPr lang="it-IT" sz="1400" b="1" dirty="0">
                <a:solidFill>
                  <a:srgbClr val="FF0000"/>
                </a:solidFill>
              </a:rPr>
              <a:t>dovranno possedere delle discrete autonomie </a:t>
            </a:r>
            <a:r>
              <a:rPr lang="it-IT" sz="1400" dirty="0"/>
              <a:t>personali e sociali così come certificate dall’equipe multidisciplinare </a:t>
            </a:r>
            <a:r>
              <a:rPr lang="it-IT" sz="1400" dirty="0" smtClean="0"/>
              <a:t> </a:t>
            </a:r>
            <a:endParaRPr lang="it-IT" sz="14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539552" y="37170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539552" y="3789040"/>
            <a:ext cx="8229600" cy="2808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DESTINATARI</a:t>
            </a:r>
          </a:p>
          <a:p>
            <a:pPr lvl="0" algn="ctr">
              <a:spcBef>
                <a:spcPct val="0"/>
              </a:spcBef>
            </a:pPr>
            <a:r>
              <a:rPr lang="it-IT" sz="2500" dirty="0"/>
              <a:t>L’intervento sperimentale è dedicato in via prioritaria a persone con disabilità i cui bisogni, alla data della valutazione specifica, non trovano adeguata risposta nei servizi diurni standardizzati da Regione </a:t>
            </a:r>
            <a:r>
              <a:rPr lang="it-IT" sz="2500" dirty="0" smtClean="0"/>
              <a:t>Lombardia</a:t>
            </a:r>
          </a:p>
          <a:p>
            <a:endParaRPr lang="it-IT" sz="2500" dirty="0"/>
          </a:p>
          <a:p>
            <a:r>
              <a:rPr lang="it-IT" sz="2500" dirty="0" smtClean="0"/>
              <a:t>- Persone </a:t>
            </a:r>
            <a:r>
              <a:rPr lang="it-IT" sz="2500" dirty="0"/>
              <a:t>in età compresa </a:t>
            </a:r>
            <a:r>
              <a:rPr lang="it-IT" sz="2500" b="1" dirty="0">
                <a:solidFill>
                  <a:schemeClr val="accent6">
                    <a:lumMod val="75000"/>
                  </a:schemeClr>
                </a:solidFill>
              </a:rPr>
              <a:t>fra i 16 e i 64 anni compiuti</a:t>
            </a:r>
            <a:r>
              <a:rPr lang="it-IT" sz="2500" dirty="0"/>
              <a:t>, che abbiano già concluso il percorso scolastico </a:t>
            </a:r>
          </a:p>
          <a:p>
            <a:r>
              <a:rPr lang="it-IT" sz="2500" dirty="0"/>
              <a:t>- Soggetti con discrete autonomie sociali e personali spendibili nel proprio contesto di vita </a:t>
            </a:r>
          </a:p>
          <a:p>
            <a:pPr>
              <a:buFontTx/>
              <a:buChar char="-"/>
            </a:pPr>
            <a:r>
              <a:rPr lang="it-IT" sz="2500" dirty="0" smtClean="0"/>
              <a:t> Prioritariamente </a:t>
            </a:r>
            <a:r>
              <a:rPr lang="it-IT" sz="2500" dirty="0"/>
              <a:t>soggetti che non frequentano, alla data di stesura del progetto, altri servizi o progetti diurni e/o semi </a:t>
            </a:r>
            <a:r>
              <a:rPr lang="it-IT" sz="2500" dirty="0" smtClean="0"/>
              <a:t>   residenziali</a:t>
            </a:r>
            <a:r>
              <a:rPr lang="it-IT" sz="2500" dirty="0"/>
              <a:t>. </a:t>
            </a:r>
            <a:endParaRPr lang="it-IT" sz="2500" dirty="0" smtClean="0"/>
          </a:p>
          <a:p>
            <a:pPr>
              <a:buFontTx/>
              <a:buChar char="-"/>
            </a:pPr>
            <a:endParaRPr lang="it-IT" sz="2500" dirty="0"/>
          </a:p>
          <a:p>
            <a:r>
              <a:rPr lang="it-IT" sz="2500" dirty="0"/>
              <a:t>Possono accedere al servizio anche persone con disabilità che, dopo un percorso nello SFA, sono valutate non idonee all'inserimento lavorativo, o che, dopo un percorso nel CSE, necessitano di un intervento finalizzato al mantenimento o al consolidamento delle abilità o di promozione di nuove autonomie, compatibilmente con le liste di attesa e le risorse economiche a </a:t>
            </a:r>
            <a:r>
              <a:rPr lang="it-IT" sz="2500" dirty="0" smtClean="0"/>
              <a:t>disposizione</a:t>
            </a:r>
          </a:p>
          <a:p>
            <a:pPr lvl="0" algn="ctr">
              <a:spcBef>
                <a:spcPct val="0"/>
              </a:spcBef>
            </a:pPr>
            <a:endParaRPr lang="it-IT" sz="2200" dirty="0"/>
          </a:p>
          <a:p>
            <a:pPr lvl="0" algn="ctr">
              <a:spcBef>
                <a:spcPct val="0"/>
              </a:spcBef>
            </a:pPr>
            <a:endParaRPr lang="it-IT" sz="2200" dirty="0" smtClean="0"/>
          </a:p>
          <a:p>
            <a:pPr lvl="0" algn="ctr">
              <a:spcBef>
                <a:spcPct val="0"/>
              </a:spcBef>
            </a:pPr>
            <a:r>
              <a:rPr lang="it-IT" sz="2200" dirty="0" smtClean="0"/>
              <a:t> </a:t>
            </a: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DOVE?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L'individualizzazione degli interventi e delle aree di attività e la flessibilità organizzativa dell’intervento può prevedere </a:t>
            </a:r>
            <a:r>
              <a:rPr lang="it-IT" b="1" dirty="0" smtClean="0">
                <a:solidFill>
                  <a:srgbClr val="FF0000"/>
                </a:solidFill>
              </a:rPr>
              <a:t>la realizzazione di parte delle attività e degli interventi all'esterno della sede operativa del servizio </a:t>
            </a:r>
            <a:r>
              <a:rPr lang="it-IT" dirty="0" smtClean="0"/>
              <a:t>di riferimento e in collaborazione con Enti e Agenzie del territorio.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COSA e COME</a:t>
            </a:r>
            <a:br>
              <a:rPr lang="it-IT" sz="3200" b="1" dirty="0" smtClean="0">
                <a:solidFill>
                  <a:srgbClr val="FF0000"/>
                </a:solidFill>
              </a:rPr>
            </a:br>
            <a:r>
              <a:rPr lang="it-IT" sz="2200" i="1" dirty="0"/>
              <a:t> Organizzazione generale IPAD – requisiti minimi di funzionamento </a:t>
            </a:r>
            <a:endParaRPr lang="it-IT" sz="2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39552" y="1124744"/>
          <a:ext cx="8136904" cy="5304790"/>
        </p:xfrm>
        <a:graphic>
          <a:graphicData uri="http://schemas.openxmlformats.org/drawingml/2006/table">
            <a:tbl>
              <a:tblPr/>
              <a:tblGrid>
                <a:gridCol w="1698297"/>
                <a:gridCol w="6438607"/>
              </a:tblGrid>
              <a:tr h="187315">
                <a:tc>
                  <a:txBody>
                    <a:bodyPr/>
                    <a:lstStyle/>
                    <a:p>
                      <a:pPr marL="19050" algn="l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Caratteristiche dell’intervento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56895" algn="l">
                        <a:lnSpc>
                          <a:spcPct val="113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Requisiti</a:t>
                      </a:r>
                      <a:r>
                        <a:rPr lang="it-IT" sz="1200" b="1" spc="14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minimi</a:t>
                      </a:r>
                      <a:r>
                        <a:rPr lang="it-IT" sz="1200" b="1" spc="10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di </a:t>
                      </a:r>
                      <a:r>
                        <a:rPr lang="it-IT" sz="1200" b="1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funzionamento/accreditamento</a:t>
                      </a:r>
                      <a:endParaRPr lang="it-IT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083">
                <a:tc>
                  <a:txBody>
                    <a:bodyPr/>
                    <a:lstStyle/>
                    <a:p>
                      <a:pPr marL="19050" algn="l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it-IT" sz="1200" i="1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Attività</a:t>
                      </a:r>
                      <a:endParaRPr lang="it-IT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Sono attivati interventi educativi, animativi e di sostegno con finalità di: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socializzazione e integrazione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mantenimento e potenziamento di autonomie personali e sociali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supporto alla famiglia, fruizione delle opportunità del territorio, partecipazione a gruppi formali di volontariato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606">
                <a:tc>
                  <a:txBody>
                    <a:bodyPr/>
                    <a:lstStyle/>
                    <a:p>
                      <a:pPr marL="19050" algn="l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it-IT" sz="1200" i="1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Funzionamento</a:t>
                      </a:r>
                      <a:endParaRPr lang="it-IT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Per</a:t>
                      </a:r>
                      <a:r>
                        <a:rPr lang="it-IT" sz="1200" spc="8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it-IT" sz="1200" spc="45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moduli</a:t>
                      </a:r>
                      <a:r>
                        <a:rPr lang="it-IT" sz="1200" b="1" spc="1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individuali</a:t>
                      </a:r>
                      <a:r>
                        <a:rPr lang="it-IT" sz="1200" b="1" spc="6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it-IT" sz="1200" b="1" spc="8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minori</a:t>
                      </a:r>
                      <a:r>
                        <a:rPr lang="it-IT" sz="1200" spc="3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sono</a:t>
                      </a:r>
                      <a:r>
                        <a:rPr lang="it-IT" sz="1200" spc="14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previsti</a:t>
                      </a:r>
                      <a:r>
                        <a:rPr lang="it-IT" sz="1200" spc="7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n. ___________</a:t>
                      </a:r>
                      <a:r>
                        <a:rPr lang="it-IT" sz="1200" spc="5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mesi</a:t>
                      </a:r>
                      <a:r>
                        <a:rPr lang="it-IT" sz="1200" spc="3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it-IT" sz="1200" spc="7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attività </a:t>
                      </a:r>
                      <a:r>
                        <a:rPr lang="it-IT" sz="120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nell'anno</a:t>
                      </a:r>
                      <a:r>
                        <a:rPr lang="it-IT" sz="1200" spc="125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solare.</a:t>
                      </a:r>
                      <a:endParaRPr lang="it-IT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710" marR="127635" algn="l">
                        <a:lnSpc>
                          <a:spcPct val="11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Per</a:t>
                      </a:r>
                      <a:r>
                        <a:rPr lang="it-IT" sz="1200" spc="8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it-IT" sz="1200" spc="35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moduli</a:t>
                      </a:r>
                      <a:r>
                        <a:rPr lang="it-IT" sz="1200" b="1" spc="12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individuali</a:t>
                      </a:r>
                      <a:r>
                        <a:rPr lang="it-IT" sz="1200" b="1" spc="8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it-IT" sz="1200" b="1" spc="1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persone</a:t>
                      </a:r>
                      <a:r>
                        <a:rPr lang="it-IT" sz="1200" b="1" spc="9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adulte</a:t>
                      </a:r>
                      <a:r>
                        <a:rPr lang="it-IT" sz="1200" spc="12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sono previste</a:t>
                      </a:r>
                      <a:r>
                        <a:rPr lang="it-IT" sz="1200" spc="12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n. __________</a:t>
                      </a:r>
                      <a:r>
                        <a:rPr lang="it-IT" sz="1200" spc="6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mesi</a:t>
                      </a:r>
                      <a:r>
                        <a:rPr lang="it-IT" sz="1200" spc="3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it-IT" sz="1200" spc="6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attività</a:t>
                      </a:r>
                      <a:r>
                        <a:rPr lang="it-IT" sz="1200" spc="18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nell'anno</a:t>
                      </a:r>
                      <a:r>
                        <a:rPr lang="it-IT" sz="1200" spc="8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solare. </a:t>
                      </a:r>
                      <a:endParaRPr lang="it-IT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710" marR="127635" algn="l">
                        <a:lnSpc>
                          <a:spcPct val="11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Per</a:t>
                      </a:r>
                      <a:r>
                        <a:rPr lang="it-IT" sz="1200" spc="8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il</a:t>
                      </a:r>
                      <a:r>
                        <a:rPr lang="it-IT" sz="1200" spc="7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modulo</a:t>
                      </a:r>
                      <a:r>
                        <a:rPr lang="it-IT" sz="1200" b="1" spc="55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it-IT" sz="1200" b="1" spc="5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gruppo promozione dell’autonomia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e </a:t>
                      </a:r>
                      <a:r>
                        <a:rPr lang="it-IT" sz="1200" b="1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mantenimento e consolidamento delle abilità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sono</a:t>
                      </a:r>
                      <a:r>
                        <a:rPr lang="it-IT" sz="1200" spc="12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previste</a:t>
                      </a:r>
                      <a:r>
                        <a:rPr lang="it-IT" sz="1200" spc="12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n. __________</a:t>
                      </a:r>
                      <a:r>
                        <a:rPr lang="it-IT" sz="1200" spc="6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giornate</a:t>
                      </a:r>
                      <a:r>
                        <a:rPr lang="it-IT" sz="1200" spc="10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it-IT" sz="1200" spc="3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funzionamento nell'anno</a:t>
                      </a:r>
                      <a:r>
                        <a:rPr lang="it-IT" sz="1200" spc="12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solare</a:t>
                      </a:r>
                      <a:r>
                        <a:rPr lang="it-IT" sz="1200" spc="13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con</a:t>
                      </a:r>
                      <a:r>
                        <a:rPr lang="it-IT" sz="1200" spc="9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apertura</a:t>
                      </a:r>
                      <a:r>
                        <a:rPr lang="it-IT" sz="1200" spc="17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minima giornaliera</a:t>
                      </a:r>
                      <a:r>
                        <a:rPr lang="it-IT" sz="1200" spc="14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it-IT" sz="1200" spc="6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spc="25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it-IT" sz="1200" spc="30">
                          <a:solidFill>
                            <a:srgbClr val="545252"/>
                          </a:solidFill>
                          <a:latin typeface="Cambria"/>
                          <a:ea typeface="Calibri"/>
                          <a:cs typeface="Times New Roman"/>
                        </a:rPr>
                        <a:t>. _______</a:t>
                      </a:r>
                      <a:r>
                        <a:rPr lang="it-IT" sz="1200" spc="25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200" spc="2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ore</a:t>
                      </a:r>
                      <a:r>
                        <a:rPr lang="it-IT" sz="1200" spc="30">
                          <a:solidFill>
                            <a:srgbClr val="545252"/>
                          </a:solidFill>
                          <a:latin typeface="Cambria"/>
                          <a:ea typeface="Calibri"/>
                          <a:cs typeface="Times New Roman"/>
                        </a:rPr>
                        <a:t>.</a:t>
                      </a:r>
                      <a:endParaRPr lang="it-IT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414">
                <a:tc>
                  <a:txBody>
                    <a:bodyPr/>
                    <a:lstStyle/>
                    <a:p>
                      <a:pPr marL="19050" algn="l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it-IT" sz="1200" i="1" dirty="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Rapporti con i destinatari dell’intervento e le loro famiglie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Sono evidenziati nella </a:t>
                      </a: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Carta dei servizi </a:t>
                      </a: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dell’ente gestore e comunque secondo i seguenti elementi minimi: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i="1" dirty="0" err="1" smtClean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Mission</a:t>
                      </a:r>
                      <a:r>
                        <a:rPr lang="it-IT" sz="900" i="1" dirty="0" smtClean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it-IT" sz="900" dirty="0" smtClean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principi</a:t>
                      </a: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, diritti e doveri dei </a:t>
                      </a:r>
                      <a:r>
                        <a:rPr lang="it-IT" sz="900" dirty="0" smtClean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fruitori,</a:t>
                      </a:r>
                      <a:r>
                        <a:rPr lang="it-IT" sz="900" baseline="0" dirty="0" smtClean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servizi </a:t>
                      </a:r>
                      <a:r>
                        <a:rPr lang="it-IT" sz="900" dirty="0" smtClean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offerti: descrizione </a:t>
                      </a: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e n. posti messi a disposizione per l’intervento sperimentale, compatibilmente con gli spazi utili e il personale ivi impiegato/impiegabile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criteri utilizzati per l’accesso e per la formazione di eventuali liste d’attesa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modalità di erogazione delle prestazioni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orari di apertura/funzionamento, riferimenti di sede, recapiti telefonici e reperibilità </a:t>
                      </a:r>
                      <a:r>
                        <a:rPr lang="it-IT" sz="900" dirty="0" smtClean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eventuale , raggiungibilità </a:t>
                      </a: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delle sedi con i mezzi di trasporto, eventuale disponibilità di un servizio di trasposto a carico dell’ente gestore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indicazione delle rette applicate e dettaglio di eventuali costi aggiuntivi in relazione alla diversa tipologia di prestazioni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modalità   di   raccordo   nella   gestione dell'utenza, nel mantenimento  di contatti costanti con la famiglia della persona disabile, con i Servizi Sociali di riferimento, con la rete del territorio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presenza di un documento che descriva tempi e modalità di coinvolgimento delle famiglie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strumenti e modalità atte a tutelare i diritti delle persone disabili, i tempi di gestione delle segnalazioni e  dei reclami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27635" lvl="0" indent="-342900" algn="l">
                        <a:lnSpc>
                          <a:spcPct val="112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9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strumenti,     modalità     e     tempi     di valutazione del grado di soddisfazione delle persone e delle famiglie rispetto alla qualità dei servizi e delle prestazioni usufruite, nonché per la rilevazione del grado di soddisfazione degli operatori</a:t>
                      </a:r>
                      <a:endParaRPr lang="it-IT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539552" y="836712"/>
          <a:ext cx="8136904" cy="4608512"/>
        </p:xfrm>
        <a:graphic>
          <a:graphicData uri="http://schemas.openxmlformats.org/drawingml/2006/table">
            <a:tbl>
              <a:tblPr/>
              <a:tblGrid>
                <a:gridCol w="1698297"/>
                <a:gridCol w="6438607"/>
              </a:tblGrid>
              <a:tr h="2023712">
                <a:tc>
                  <a:txBody>
                    <a:bodyPr/>
                    <a:lstStyle/>
                    <a:p>
                      <a:pPr marL="19050" algn="l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it-IT" sz="1200" i="1" dirty="0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Personale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L'Ente Gestore individua una figura di riferimento per ogni tipologia di modulo, il ruolo di coordinamento è compatibile con quello operativo.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Per il modulo di gruppo "promozione all'autonomia" il rapporto numerico operatore/utenti è di 1 a 7, garantendo la sorveglianza per l'attività in struttura.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Per il modulo di gruppo "mantenimento e consolidamento", il rapporto numerico operatore/utenti è di 1 a 8, garantendo la sorveglianza per l'attività in struttura.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È previsto un piano annuale di formazione degli operatori di almeno 10 ore annue.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4800">
                <a:tc>
                  <a:txBody>
                    <a:bodyPr/>
                    <a:lstStyle/>
                    <a:p>
                      <a:pPr marL="19050" algn="l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it-IT" sz="1200" i="1">
                          <a:solidFill>
                            <a:srgbClr val="2F2D2B"/>
                          </a:solidFill>
                          <a:latin typeface="Cambria"/>
                          <a:ea typeface="Calibri"/>
                          <a:cs typeface="Times New Roman"/>
                        </a:rPr>
                        <a:t>Sede e spazi utili per l’intervento</a:t>
                      </a:r>
                      <a:endParaRPr lang="it-IT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La sede </a:t>
                      </a: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organizzativa può coincidere con i locali destinati a spazi generali per i servizi diurni per le persone con disabilità, già definiti con le DGR 20763/05 e DGR 7433/2008</a:t>
                      </a:r>
                      <a:r>
                        <a:rPr lang="it-IT" sz="12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it-IT" sz="1200" b="1" u="sng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senza però superare gli standard numerici di compresenza</a:t>
                      </a:r>
                      <a:r>
                        <a:rPr lang="it-IT" sz="1200" b="1" u="sng" dirty="0" smtClean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Per i moduli individuali non è individuata specifica sede operativa, in quanto le attività programmate possono essere realizzate in contesti aggregativi, ricreativi, produttivi del territorio, nonché nella sede di altri servizi diurni accreditati o presso il domicilio dell'utente.</a:t>
                      </a:r>
                      <a:endParaRPr lang="it-IT" sz="1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710" marR="127635" algn="l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1C1A1A"/>
                          </a:solidFill>
                          <a:latin typeface="Cambria"/>
                          <a:ea typeface="Calibri"/>
                          <a:cs typeface="Times New Roman"/>
                        </a:rPr>
                        <a:t>La sede operativa dei moduli di gruppo deve garantire, oltre alle caratteristiche richieste per l'utilizzo ad uso civili, una metratura minima pari a 3,5 mq per ogni persona disabile accolta, calcolati escludendo servizi igienici presenti nelle unità immobiliari utilizzate.</a:t>
                      </a:r>
                      <a:endParaRPr lang="it-IT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961" marR="259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b="1" cap="small" dirty="0"/>
              <a:t>Costo e </a:t>
            </a:r>
            <a:r>
              <a:rPr lang="it-IT" b="1" cap="small" dirty="0">
                <a:solidFill>
                  <a:srgbClr val="FF0000"/>
                </a:solidFill>
              </a:rPr>
              <a:t>durata </a:t>
            </a:r>
            <a:r>
              <a:rPr lang="it-IT" b="1" cap="small" dirty="0"/>
              <a:t>dei </a:t>
            </a:r>
            <a:r>
              <a:rPr lang="it-IT" b="1" cap="small" dirty="0" smtClean="0"/>
              <a:t>progetti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L’IPAD </a:t>
            </a:r>
            <a:r>
              <a:rPr lang="it-IT" dirty="0">
                <a:solidFill>
                  <a:srgbClr val="FF0000"/>
                </a:solidFill>
              </a:rPr>
              <a:t>ha una durata indicativa di 24 mesi, prorogabile per altri 24</a:t>
            </a:r>
            <a:r>
              <a:rPr lang="it-IT" dirty="0"/>
              <a:t>. Per i moduli individuali è previsto un budget di progetto proporzionato al livello di impegno educativo previsto. Per i moduli di gruppo mantenimento e consolidamento e promozione all'autonomia è prevista una retta giornaliera. </a:t>
            </a:r>
          </a:p>
          <a:p>
            <a:pPr>
              <a:buNone/>
            </a:pPr>
            <a:r>
              <a:rPr lang="en-US" dirty="0"/>
              <a:t> </a:t>
            </a:r>
            <a:endParaRPr lang="it-IT" dirty="0"/>
          </a:p>
          <a:p>
            <a:pPr lvl="0">
              <a:buNone/>
            </a:pPr>
            <a:r>
              <a:rPr lang="it-IT" i="1" dirty="0"/>
              <a:t>Modulo individuale - </a:t>
            </a:r>
            <a:r>
              <a:rPr lang="it-IT" dirty="0"/>
              <a:t>Retta mensile </a:t>
            </a:r>
          </a:p>
          <a:p>
            <a:pPr lvl="0">
              <a:buNone/>
            </a:pPr>
            <a:r>
              <a:rPr lang="it-IT" dirty="0"/>
              <a:t>Bassa intensità educativa  da  € 200,00 a € 210,50 (+ Iva al 5%) </a:t>
            </a:r>
          </a:p>
          <a:p>
            <a:pPr lvl="0">
              <a:buNone/>
            </a:pPr>
            <a:r>
              <a:rPr lang="it-IT" dirty="0"/>
              <a:t>Media intensità educativa da  €  300,00 a 315,50 (+ Iva al 5%) </a:t>
            </a:r>
          </a:p>
          <a:p>
            <a:pPr lvl="0">
              <a:buNone/>
            </a:pPr>
            <a:r>
              <a:rPr lang="it-IT" dirty="0"/>
              <a:t>Alta intensità educativa da € 450,00 a 473,00 (+ Iva al 5%) 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pPr lvl="0">
              <a:buNone/>
            </a:pPr>
            <a:r>
              <a:rPr lang="it-IT" i="1" dirty="0"/>
              <a:t>Modulo di gruppo - </a:t>
            </a:r>
            <a:r>
              <a:rPr lang="it-IT" dirty="0"/>
              <a:t>Costo </a:t>
            </a:r>
            <a:r>
              <a:rPr lang="it-IT" dirty="0" err="1"/>
              <a:t>giornaliero*</a:t>
            </a:r>
            <a:endParaRPr lang="it-IT" dirty="0"/>
          </a:p>
          <a:p>
            <a:pPr lvl="0">
              <a:buNone/>
            </a:pPr>
            <a:r>
              <a:rPr lang="it-IT" dirty="0"/>
              <a:t>Modulo gruppo di promozione all’autonomia da € </a:t>
            </a:r>
            <a:r>
              <a:rPr lang="it-IT" dirty="0" err="1" smtClean="0"/>
              <a:t>xx</a:t>
            </a:r>
            <a:r>
              <a:rPr lang="it-IT" dirty="0" smtClean="0"/>
              <a:t>,00 </a:t>
            </a:r>
            <a:r>
              <a:rPr lang="it-IT" dirty="0"/>
              <a:t>a € </a:t>
            </a:r>
            <a:r>
              <a:rPr lang="it-IT" dirty="0" err="1" smtClean="0"/>
              <a:t>yy</a:t>
            </a:r>
            <a:r>
              <a:rPr lang="it-IT" dirty="0" smtClean="0"/>
              <a:t>,00 </a:t>
            </a:r>
            <a:r>
              <a:rPr lang="it-IT" dirty="0"/>
              <a:t>(+ Iva al 5%)</a:t>
            </a:r>
          </a:p>
          <a:p>
            <a:pPr lvl="0">
              <a:buNone/>
            </a:pPr>
            <a:r>
              <a:rPr lang="it-IT" dirty="0"/>
              <a:t>Modulo gruppo di mantenimento e consolidamento </a:t>
            </a:r>
            <a:r>
              <a:rPr lang="it-IT" dirty="0" smtClean="0"/>
              <a:t>€ </a:t>
            </a:r>
            <a:r>
              <a:rPr lang="it-IT" dirty="0" err="1" smtClean="0"/>
              <a:t>xx</a:t>
            </a:r>
            <a:r>
              <a:rPr lang="it-IT" dirty="0" smtClean="0"/>
              <a:t>,00 a € </a:t>
            </a:r>
            <a:r>
              <a:rPr lang="it-IT" dirty="0" err="1" smtClean="0"/>
              <a:t>yy</a:t>
            </a:r>
            <a:r>
              <a:rPr lang="it-IT" dirty="0" smtClean="0"/>
              <a:t>,00 (+ </a:t>
            </a:r>
            <a:r>
              <a:rPr lang="it-IT" dirty="0"/>
              <a:t>Iva al 5%) </a:t>
            </a:r>
          </a:p>
          <a:p>
            <a:endParaRPr lang="it-IT" dirty="0" smtClean="0"/>
          </a:p>
          <a:p>
            <a:r>
              <a:rPr lang="it-IT" dirty="0" smtClean="0"/>
              <a:t>data la peculiare caratteristica dell’IPAD quale “strumento temporaneo” di accompagnamento, </a:t>
            </a:r>
            <a:r>
              <a:rPr lang="it-IT" i="1" dirty="0" smtClean="0">
                <a:solidFill>
                  <a:srgbClr val="FF0000"/>
                </a:solidFill>
              </a:rPr>
              <a:t>dopo il tempo massimo dei 48 mesi ci si attende che il progetto individuale sfoci nell’accoglienza del beneficiario presso altra tipologia di servizio e/o intervento. </a:t>
            </a:r>
          </a:p>
          <a:p>
            <a:endParaRPr lang="it-IT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11560" y="620688"/>
            <a:ext cx="44644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Times New Roman" pitchFamily="18" charset="0"/>
                <a:cs typeface="Arial" pitchFamily="34" charset="0"/>
              </a:rPr>
              <a:t>Incompatibilità con altri servizi?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b="1" cap="small" dirty="0"/>
              <a:t>Procedure per l’ammissione e l’attivazione dell’IPAD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060848"/>
            <a:ext cx="8775501" cy="266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4968552" cy="706090"/>
          </a:xfrm>
        </p:spPr>
        <p:txBody>
          <a:bodyPr>
            <a:normAutofit/>
          </a:bodyPr>
          <a:lstStyle/>
          <a:p>
            <a:pPr algn="l"/>
            <a:r>
              <a:rPr lang="it-IT" sz="3200" dirty="0" smtClean="0">
                <a:solidFill>
                  <a:srgbClr val="FF0000"/>
                </a:solidFill>
              </a:rPr>
              <a:t>QUANTI IPAD DAL 2022?</a:t>
            </a:r>
            <a:endParaRPr lang="it-IT" sz="32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395536" y="1124744"/>
          <a:ext cx="8280920" cy="5517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430341"/>
                <a:gridCol w="1882027"/>
                <a:gridCol w="1656184"/>
                <a:gridCol w="1656184"/>
              </a:tblGrid>
              <a:tr h="396983">
                <a:tc>
                  <a:txBody>
                    <a:bodyPr/>
                    <a:lstStyle/>
                    <a:p>
                      <a:r>
                        <a:rPr lang="it-IT" dirty="0" smtClean="0"/>
                        <a:t>COMUNE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2022 (25)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2023 (30)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2024 (40)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2025 (30)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AZZANO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BORGOSATOLLO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BOTTICINO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 con CSE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CAPRIANO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1con CSS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CASTENEDOLO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 di cui 1 con CSS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 di 1 con CDD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FLERO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 con SFA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MAZZANO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MONTIRONE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1con RSD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 con CSS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NUVOLENTO</a:t>
                      </a:r>
                      <a:r>
                        <a:rPr lang="it-IT" sz="1200" baseline="0" dirty="0" smtClean="0"/>
                        <a:t> 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 con CSE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NUVOLERA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PONCARALE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 domicilio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 con CDD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REZZATO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SAN ZENO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/>
                </a:tc>
              </a:tr>
              <a:tr h="331684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1 nel 2020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3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4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8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13</a:t>
                      </a:r>
                      <a:endParaRPr lang="it-IT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395536" y="764704"/>
            <a:ext cx="8352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IDONEITA’ IPAD RILASCIATE DAL NSD (intorno al 2024 è venuto meno il passaggio da Brescia)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55576" y="332656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INTERVENTI IPAD REALIZZATI </a:t>
            </a:r>
            <a:r>
              <a:rPr lang="it-IT" dirty="0" smtClean="0"/>
              <a:t> (CHIUSI/IN CORSO)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51519" y="836713"/>
          <a:ext cx="8496946" cy="548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7"/>
                <a:gridCol w="513873"/>
                <a:gridCol w="806934"/>
                <a:gridCol w="682790"/>
                <a:gridCol w="806934"/>
                <a:gridCol w="682790"/>
                <a:gridCol w="744861"/>
                <a:gridCol w="717277"/>
                <a:gridCol w="772450"/>
                <a:gridCol w="772450"/>
                <a:gridCol w="772450"/>
              </a:tblGrid>
              <a:tr h="648306"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COMUNE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2022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Tipologia/ente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2023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Tipologia/ente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2024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Tipologia/ente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2025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Tipologia/ente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2026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Tipologia/ente</a:t>
                      </a:r>
                      <a:endParaRPr lang="it-IT" sz="1200" dirty="0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AZZANO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05191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BORGOSATOLLO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BOTTICINO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CAPRIANO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405191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CASTENEDOLO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FLERO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MAZZANO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MONTIRONE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NUVOLENTO</a:t>
                      </a:r>
                      <a:r>
                        <a:rPr lang="it-IT" sz="1200" baseline="0" dirty="0" smtClean="0"/>
                        <a:t> 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NUVOLERA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PONCARALE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REZZATO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5835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SAN ZENO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1015</Words>
  <Application>Microsoft Office PowerPoint</Application>
  <PresentationFormat>Presentazione su schermo (4:3)</PresentationFormat>
  <Paragraphs>145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  IPAD - Interventi di Promozione dell’Autonomia di persone con Disabilità  </vt:lpstr>
      <vt:lpstr> TIPOLOGIA D’INTERVENTO </vt:lpstr>
      <vt:lpstr>DOVE?</vt:lpstr>
      <vt:lpstr>COSA e COME  Organizzazione generale IPAD – requisiti minimi di funzionamento </vt:lpstr>
      <vt:lpstr>Diapositiva 5</vt:lpstr>
      <vt:lpstr>Diapositiva 6</vt:lpstr>
      <vt:lpstr>Procedure per l’ammissione e l’attivazione dell’IPAD </vt:lpstr>
      <vt:lpstr>QUANTI IPAD DAL 2022?</vt:lpstr>
      <vt:lpstr>Diapositiva 9</vt:lpstr>
    </vt:vector>
  </TitlesOfParts>
  <Company>HP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IPAD - Interventi di Promozione dell’Autonomia di persone con Disabilità</dc:title>
  <dc:creator>piardi.s</dc:creator>
  <cp:lastModifiedBy>piardi.s</cp:lastModifiedBy>
  <cp:revision>16</cp:revision>
  <dcterms:created xsi:type="dcterms:W3CDTF">2026-03-23T13:10:34Z</dcterms:created>
  <dcterms:modified xsi:type="dcterms:W3CDTF">2026-03-24T13:51:49Z</dcterms:modified>
</cp:coreProperties>
</file>